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 id="2147483684" r:id="rId3"/>
    <p:sldMasterId id="2147483696" r:id="rId4"/>
    <p:sldMasterId id="2147483708" r:id="rId5"/>
    <p:sldMasterId id="2147483721" r:id="rId6"/>
  </p:sldMasterIdLst>
  <p:notesMasterIdLst>
    <p:notesMasterId r:id="rId49"/>
  </p:notesMasterIdLst>
  <p:handoutMasterIdLst>
    <p:handoutMasterId r:id="rId50"/>
  </p:handoutMasterIdLst>
  <p:sldIdLst>
    <p:sldId id="331" r:id="rId7"/>
    <p:sldId id="482" r:id="rId8"/>
    <p:sldId id="479" r:id="rId9"/>
    <p:sldId id="480" r:id="rId10"/>
    <p:sldId id="481" r:id="rId11"/>
    <p:sldId id="486" r:id="rId12"/>
    <p:sldId id="532" r:id="rId13"/>
    <p:sldId id="533" r:id="rId14"/>
    <p:sldId id="536" r:id="rId15"/>
    <p:sldId id="537" r:id="rId16"/>
    <p:sldId id="538" r:id="rId17"/>
    <p:sldId id="539" r:id="rId18"/>
    <p:sldId id="531" r:id="rId19"/>
    <p:sldId id="488" r:id="rId20"/>
    <p:sldId id="489" r:id="rId21"/>
    <p:sldId id="490" r:id="rId22"/>
    <p:sldId id="491" r:id="rId23"/>
    <p:sldId id="492" r:id="rId24"/>
    <p:sldId id="493" r:id="rId25"/>
    <p:sldId id="494" r:id="rId26"/>
    <p:sldId id="495" r:id="rId27"/>
    <p:sldId id="496" r:id="rId28"/>
    <p:sldId id="499" r:id="rId29"/>
    <p:sldId id="500" r:id="rId30"/>
    <p:sldId id="504" r:id="rId31"/>
    <p:sldId id="509" r:id="rId32"/>
    <p:sldId id="505" r:id="rId33"/>
    <p:sldId id="506" r:id="rId34"/>
    <p:sldId id="510" r:id="rId35"/>
    <p:sldId id="511" r:id="rId36"/>
    <p:sldId id="540" r:id="rId37"/>
    <p:sldId id="541" r:id="rId38"/>
    <p:sldId id="542" r:id="rId39"/>
    <p:sldId id="515" r:id="rId40"/>
    <p:sldId id="529" r:id="rId41"/>
    <p:sldId id="543" r:id="rId42"/>
    <p:sldId id="517" r:id="rId43"/>
    <p:sldId id="518" r:id="rId44"/>
    <p:sldId id="519" r:id="rId45"/>
    <p:sldId id="520" r:id="rId46"/>
    <p:sldId id="521" r:id="rId47"/>
    <p:sldId id="522" r:id="rId4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8110"/>
    <a:srgbClr val="E4C46A"/>
    <a:srgbClr val="378956"/>
    <a:srgbClr val="000000"/>
    <a:srgbClr val="CC0000"/>
    <a:srgbClr val="7030A0"/>
    <a:srgbClr val="FFD757"/>
    <a:srgbClr val="8AFF4F"/>
    <a:srgbClr val="FF4B4B"/>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21" autoAdjust="0"/>
    <p:restoredTop sz="87287" autoAdjust="0"/>
  </p:normalViewPr>
  <p:slideViewPr>
    <p:cSldViewPr>
      <p:cViewPr>
        <p:scale>
          <a:sx n="86" d="100"/>
          <a:sy n="86" d="100"/>
        </p:scale>
        <p:origin x="2574" y="327"/>
      </p:cViewPr>
      <p:guideLst>
        <p:guide orient="horz" pos="2160"/>
        <p:guide pos="2880"/>
      </p:guideLst>
    </p:cSldViewPr>
  </p:slideViewPr>
  <p:notesTextViewPr>
    <p:cViewPr>
      <p:scale>
        <a:sx n="125" d="100"/>
        <a:sy n="125" d="100"/>
      </p:scale>
      <p:origin x="0" y="0"/>
    </p:cViewPr>
  </p:notesTextViewPr>
  <p:sorterViewPr>
    <p:cViewPr>
      <p:scale>
        <a:sx n="80" d="100"/>
        <a:sy n="80" d="100"/>
      </p:scale>
      <p:origin x="0" y="0"/>
    </p:cViewPr>
  </p:sorterViewPr>
  <p:notesViewPr>
    <p:cSldViewPr>
      <p:cViewPr varScale="1">
        <p:scale>
          <a:sx n="66" d="100"/>
          <a:sy n="66" d="100"/>
        </p:scale>
        <p:origin x="-320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735" cy="464503"/>
          </a:xfrm>
          <a:prstGeom prst="rect">
            <a:avLst/>
          </a:prstGeom>
        </p:spPr>
        <p:txBody>
          <a:bodyPr vert="horz" lIns="91273" tIns="45636" rIns="91273" bIns="45636" rtlCol="0"/>
          <a:lstStyle>
            <a:lvl1pPr algn="l">
              <a:defRPr sz="1200"/>
            </a:lvl1pPr>
          </a:lstStyle>
          <a:p>
            <a:endParaRPr lang="en-US" dirty="0"/>
          </a:p>
        </p:txBody>
      </p:sp>
      <p:sp>
        <p:nvSpPr>
          <p:cNvPr id="3" name="Date Placeholder 2"/>
          <p:cNvSpPr>
            <a:spLocks noGrp="1"/>
          </p:cNvSpPr>
          <p:nvPr>
            <p:ph type="dt" sz="quarter" idx="1"/>
          </p:nvPr>
        </p:nvSpPr>
        <p:spPr>
          <a:xfrm>
            <a:off x="3971082" y="0"/>
            <a:ext cx="3037735" cy="464503"/>
          </a:xfrm>
          <a:prstGeom prst="rect">
            <a:avLst/>
          </a:prstGeom>
        </p:spPr>
        <p:txBody>
          <a:bodyPr vert="horz" lIns="91273" tIns="45636" rIns="91273" bIns="45636" rtlCol="0"/>
          <a:lstStyle>
            <a:lvl1pPr algn="r">
              <a:defRPr sz="1200"/>
            </a:lvl1pPr>
          </a:lstStyle>
          <a:p>
            <a:fld id="{A23BB830-4A6C-47D3-B597-DE9E747B018E}" type="datetimeFigureOut">
              <a:rPr lang="en-US" smtClean="0"/>
              <a:t>2/3/2019</a:t>
            </a:fld>
            <a:endParaRPr lang="en-US" dirty="0"/>
          </a:p>
        </p:txBody>
      </p:sp>
      <p:sp>
        <p:nvSpPr>
          <p:cNvPr id="4" name="Footer Placeholder 3"/>
          <p:cNvSpPr>
            <a:spLocks noGrp="1"/>
          </p:cNvSpPr>
          <p:nvPr>
            <p:ph type="ftr" sz="quarter" idx="2"/>
          </p:nvPr>
        </p:nvSpPr>
        <p:spPr>
          <a:xfrm>
            <a:off x="1" y="8830313"/>
            <a:ext cx="3037735" cy="464503"/>
          </a:xfrm>
          <a:prstGeom prst="rect">
            <a:avLst/>
          </a:prstGeom>
        </p:spPr>
        <p:txBody>
          <a:bodyPr vert="horz" lIns="91273" tIns="45636" rIns="91273" bIns="45636"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1082" y="8830313"/>
            <a:ext cx="3037735" cy="464503"/>
          </a:xfrm>
          <a:prstGeom prst="rect">
            <a:avLst/>
          </a:prstGeom>
        </p:spPr>
        <p:txBody>
          <a:bodyPr vert="horz" lIns="91273" tIns="45636" rIns="91273" bIns="45636" rtlCol="0" anchor="b"/>
          <a:lstStyle>
            <a:lvl1pPr algn="r">
              <a:defRPr sz="1200"/>
            </a:lvl1pPr>
          </a:lstStyle>
          <a:p>
            <a:fld id="{33243D2B-99FC-4A30-AD3D-816E3B05DF47}" type="slidenum">
              <a:rPr lang="en-US" smtClean="0"/>
              <a:t>‹#›</a:t>
            </a:fld>
            <a:endParaRPr lang="en-US" dirty="0"/>
          </a:p>
        </p:txBody>
      </p:sp>
    </p:spTree>
    <p:extLst>
      <p:ext uri="{BB962C8B-B14F-4D97-AF65-F5344CB8AC3E}">
        <p14:creationId xmlns:p14="http://schemas.microsoft.com/office/powerpoint/2010/main" val="6642021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46" tIns="46573" rIns="93146" bIns="46573" rtlCol="0"/>
          <a:lstStyle>
            <a:lvl1pPr algn="l">
              <a:defRPr sz="1200"/>
            </a:lvl1pPr>
          </a:lstStyle>
          <a:p>
            <a:endParaRPr lang="en-US" dirty="0"/>
          </a:p>
        </p:txBody>
      </p:sp>
      <p:sp>
        <p:nvSpPr>
          <p:cNvPr id="3" name="Date Placeholder 2"/>
          <p:cNvSpPr>
            <a:spLocks noGrp="1"/>
          </p:cNvSpPr>
          <p:nvPr>
            <p:ph type="dt" idx="1"/>
          </p:nvPr>
        </p:nvSpPr>
        <p:spPr>
          <a:xfrm>
            <a:off x="3970940" y="1"/>
            <a:ext cx="3037840" cy="464820"/>
          </a:xfrm>
          <a:prstGeom prst="rect">
            <a:avLst/>
          </a:prstGeom>
        </p:spPr>
        <p:txBody>
          <a:bodyPr vert="horz" lIns="93146" tIns="46573" rIns="93146" bIns="46573" rtlCol="0"/>
          <a:lstStyle>
            <a:lvl1pPr algn="r">
              <a:defRPr sz="1200"/>
            </a:lvl1pPr>
          </a:lstStyle>
          <a:p>
            <a:fld id="{B5983A96-50DB-453F-9711-41D88F362927}" type="datetimeFigureOut">
              <a:rPr lang="en-US" smtClean="0"/>
              <a:pPr/>
              <a:t>2/3/2019</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46" tIns="46573" rIns="93146" bIns="46573" rtlCol="0" anchor="ctr"/>
          <a:lstStyle/>
          <a:p>
            <a:endParaRPr lang="en-US" dirty="0"/>
          </a:p>
        </p:txBody>
      </p:sp>
      <p:sp>
        <p:nvSpPr>
          <p:cNvPr id="5" name="Notes Placeholder 4"/>
          <p:cNvSpPr>
            <a:spLocks noGrp="1"/>
          </p:cNvSpPr>
          <p:nvPr>
            <p:ph type="body" sz="quarter" idx="3"/>
          </p:nvPr>
        </p:nvSpPr>
        <p:spPr>
          <a:xfrm>
            <a:off x="701040" y="4415792"/>
            <a:ext cx="5608320" cy="4183380"/>
          </a:xfrm>
          <a:prstGeom prst="rect">
            <a:avLst/>
          </a:prstGeom>
        </p:spPr>
        <p:txBody>
          <a:bodyPr vert="horz" lIns="93146" tIns="46573" rIns="93146" bIns="4657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70"/>
            <a:ext cx="3037840" cy="464820"/>
          </a:xfrm>
          <a:prstGeom prst="rect">
            <a:avLst/>
          </a:prstGeom>
        </p:spPr>
        <p:txBody>
          <a:bodyPr vert="horz" lIns="93146" tIns="46573" rIns="93146" bIns="465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40" y="8829970"/>
            <a:ext cx="3037840" cy="464820"/>
          </a:xfrm>
          <a:prstGeom prst="rect">
            <a:avLst/>
          </a:prstGeom>
        </p:spPr>
        <p:txBody>
          <a:bodyPr vert="horz" lIns="93146" tIns="46573" rIns="93146" bIns="46573" rtlCol="0" anchor="b"/>
          <a:lstStyle>
            <a:lvl1pPr algn="r">
              <a:defRPr sz="1200"/>
            </a:lvl1pPr>
          </a:lstStyle>
          <a:p>
            <a:fld id="{180DE374-9170-4238-9387-1C4AD59CEF1A}" type="slidenum">
              <a:rPr lang="en-US" smtClean="0"/>
              <a:pPr/>
              <a:t>‹#›</a:t>
            </a:fld>
            <a:endParaRPr lang="en-US" dirty="0"/>
          </a:p>
        </p:txBody>
      </p:sp>
    </p:spTree>
    <p:extLst>
      <p:ext uri="{BB962C8B-B14F-4D97-AF65-F5344CB8AC3E}">
        <p14:creationId xmlns:p14="http://schemas.microsoft.com/office/powerpoint/2010/main" val="163191799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7" name="Footer Placeholder 6"/>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15744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5413" y="1163638"/>
            <a:ext cx="4187825" cy="31416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12</a:t>
            </a:fld>
            <a:endParaRPr lang="en-US"/>
          </a:p>
        </p:txBody>
      </p:sp>
    </p:spTree>
    <p:extLst>
      <p:ext uri="{BB962C8B-B14F-4D97-AF65-F5344CB8AC3E}">
        <p14:creationId xmlns:p14="http://schemas.microsoft.com/office/powerpoint/2010/main" val="951984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messages:</a:t>
            </a:r>
          </a:p>
          <a:p>
            <a:endParaRPr lang="en-US" dirty="0" smtClean="0"/>
          </a:p>
          <a:p>
            <a:pPr marL="171450" indent="-171450">
              <a:buFont typeface="Arial" panose="020B0604020202020204" pitchFamily="34" charset="0"/>
              <a:buChar char="•"/>
            </a:pPr>
            <a:r>
              <a:rPr lang="en-US" dirty="0" smtClean="0"/>
              <a:t>An agile mindset</a:t>
            </a:r>
            <a:r>
              <a:rPr lang="en-US" baseline="0" dirty="0" smtClean="0"/>
              <a:t> is influenced by values and principles</a:t>
            </a:r>
          </a:p>
          <a:p>
            <a:pPr marL="171450" lvl="0" indent="-171450">
              <a:buFont typeface="Arial" panose="020B0604020202020204" pitchFamily="34" charset="0"/>
              <a:buChar char="•"/>
            </a:pPr>
            <a:r>
              <a:rPr lang="en-US" dirty="0" smtClean="0"/>
              <a:t>Prac</a:t>
            </a:r>
            <a:r>
              <a:rPr lang="en-US" baseline="0" dirty="0" smtClean="0"/>
              <a:t>tices enable behaviors that support delivery of results in the development context</a:t>
            </a:r>
          </a:p>
          <a:p>
            <a:pPr marL="171450" lvl="0" indent="-171450">
              <a:buFont typeface="Arial" panose="020B0604020202020204" pitchFamily="34" charset="0"/>
              <a:buChar char="•"/>
            </a:pPr>
            <a:r>
              <a:rPr lang="en-US" baseline="0" dirty="0" smtClean="0"/>
              <a:t>Whichever practices align with the values and principles are considered agile</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13</a:t>
            </a:fld>
            <a:endParaRPr lang="en-US"/>
          </a:p>
        </p:txBody>
      </p:sp>
    </p:spTree>
    <p:extLst>
      <p:ext uri="{BB962C8B-B14F-4D97-AF65-F5344CB8AC3E}">
        <p14:creationId xmlns:p14="http://schemas.microsoft.com/office/powerpoint/2010/main" val="221867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14</a:t>
            </a:fld>
            <a:endParaRPr lang="en-US"/>
          </a:p>
        </p:txBody>
      </p:sp>
    </p:spTree>
    <p:extLst>
      <p:ext uri="{BB962C8B-B14F-4D97-AF65-F5344CB8AC3E}">
        <p14:creationId xmlns:p14="http://schemas.microsoft.com/office/powerpoint/2010/main" val="3045992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15</a:t>
            </a:fld>
            <a:endParaRPr lang="en-US"/>
          </a:p>
        </p:txBody>
      </p:sp>
    </p:spTree>
    <p:extLst>
      <p:ext uri="{BB962C8B-B14F-4D97-AF65-F5344CB8AC3E}">
        <p14:creationId xmlns:p14="http://schemas.microsoft.com/office/powerpoint/2010/main" val="1732466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16</a:t>
            </a:fld>
            <a:endParaRPr lang="en-US"/>
          </a:p>
        </p:txBody>
      </p:sp>
    </p:spTree>
    <p:extLst>
      <p:ext uri="{BB962C8B-B14F-4D97-AF65-F5344CB8AC3E}">
        <p14:creationId xmlns:p14="http://schemas.microsoft.com/office/powerpoint/2010/main" val="4170103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17</a:t>
            </a:fld>
            <a:endParaRPr lang="en-US"/>
          </a:p>
        </p:txBody>
      </p:sp>
    </p:spTree>
    <p:extLst>
      <p:ext uri="{BB962C8B-B14F-4D97-AF65-F5344CB8AC3E}">
        <p14:creationId xmlns:p14="http://schemas.microsoft.com/office/powerpoint/2010/main" val="1698971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18</a:t>
            </a:fld>
            <a:endParaRPr lang="en-US"/>
          </a:p>
        </p:txBody>
      </p:sp>
    </p:spTree>
    <p:extLst>
      <p:ext uri="{BB962C8B-B14F-4D97-AF65-F5344CB8AC3E}">
        <p14:creationId xmlns:p14="http://schemas.microsoft.com/office/powerpoint/2010/main" val="3798158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19</a:t>
            </a:fld>
            <a:endParaRPr lang="en-US"/>
          </a:p>
        </p:txBody>
      </p:sp>
    </p:spTree>
    <p:extLst>
      <p:ext uri="{BB962C8B-B14F-4D97-AF65-F5344CB8AC3E}">
        <p14:creationId xmlns:p14="http://schemas.microsoft.com/office/powerpoint/2010/main" val="995892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20</a:t>
            </a:fld>
            <a:endParaRPr lang="en-US"/>
          </a:p>
        </p:txBody>
      </p:sp>
    </p:spTree>
    <p:extLst>
      <p:ext uri="{BB962C8B-B14F-4D97-AF65-F5344CB8AC3E}">
        <p14:creationId xmlns:p14="http://schemas.microsoft.com/office/powerpoint/2010/main" val="2611873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21</a:t>
            </a:fld>
            <a:endParaRPr lang="en-US"/>
          </a:p>
        </p:txBody>
      </p:sp>
    </p:spTree>
    <p:extLst>
      <p:ext uri="{BB962C8B-B14F-4D97-AF65-F5344CB8AC3E}">
        <p14:creationId xmlns:p14="http://schemas.microsoft.com/office/powerpoint/2010/main" val="175438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2</a:t>
            </a:fld>
            <a:endParaRPr lang="en-US"/>
          </a:p>
        </p:txBody>
      </p:sp>
    </p:spTree>
    <p:extLst>
      <p:ext uri="{BB962C8B-B14F-4D97-AF65-F5344CB8AC3E}">
        <p14:creationId xmlns:p14="http://schemas.microsoft.com/office/powerpoint/2010/main" val="2254122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22</a:t>
            </a:fld>
            <a:endParaRPr lang="en-US"/>
          </a:p>
        </p:txBody>
      </p:sp>
    </p:spTree>
    <p:extLst>
      <p:ext uri="{BB962C8B-B14F-4D97-AF65-F5344CB8AC3E}">
        <p14:creationId xmlns:p14="http://schemas.microsoft.com/office/powerpoint/2010/main" val="222320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a:t>
            </a:r>
            <a:r>
              <a:rPr lang="en-US" baseline="0" dirty="0" smtClean="0"/>
              <a:t> Message:</a:t>
            </a:r>
          </a:p>
          <a:p>
            <a:endParaRPr lang="en-US" baseline="0" dirty="0" smtClean="0"/>
          </a:p>
          <a:p>
            <a:r>
              <a:rPr lang="en-US" dirty="0" smtClean="0"/>
              <a:t>A mental model:</a:t>
            </a:r>
          </a:p>
          <a:p>
            <a:endParaRPr lang="en-US" dirty="0" smtClean="0"/>
          </a:p>
          <a:p>
            <a:r>
              <a:rPr lang="en-US" dirty="0" smtClean="0"/>
              <a:t>Is an explanation of someone's thought process about how something works in the real world,  can shape behavior and set an approach to solving problems (similar to a personal algorithm) and doing tasks.</a:t>
            </a:r>
          </a:p>
          <a:p>
            <a:r>
              <a:rPr lang="en-US" dirty="0" smtClean="0"/>
              <a:t>Can</a:t>
            </a:r>
            <a:r>
              <a:rPr lang="en-US" baseline="0" dirty="0" smtClean="0"/>
              <a:t> be based on incomplete or misinterpreted facts, information or assumptions.</a:t>
            </a:r>
          </a:p>
          <a:p>
            <a:r>
              <a:rPr lang="en-US" baseline="0" dirty="0" smtClean="0"/>
              <a:t>Can include selective perceptions.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23</a:t>
            </a:fld>
            <a:endParaRPr lang="en-US"/>
          </a:p>
        </p:txBody>
      </p:sp>
    </p:spTree>
    <p:extLst>
      <p:ext uri="{BB962C8B-B14F-4D97-AF65-F5344CB8AC3E}">
        <p14:creationId xmlns:p14="http://schemas.microsoft.com/office/powerpoint/2010/main" val="1291960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24</a:t>
            </a:fld>
            <a:endParaRPr lang="en-US"/>
          </a:p>
        </p:txBody>
      </p:sp>
    </p:spTree>
    <p:extLst>
      <p:ext uri="{BB962C8B-B14F-4D97-AF65-F5344CB8AC3E}">
        <p14:creationId xmlns:p14="http://schemas.microsoft.com/office/powerpoint/2010/main" val="2275987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25</a:t>
            </a:fld>
            <a:endParaRPr lang="en-US"/>
          </a:p>
        </p:txBody>
      </p:sp>
    </p:spTree>
    <p:extLst>
      <p:ext uri="{BB962C8B-B14F-4D97-AF65-F5344CB8AC3E}">
        <p14:creationId xmlns:p14="http://schemas.microsoft.com/office/powerpoint/2010/main" val="65606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26</a:t>
            </a:fld>
            <a:endParaRPr lang="en-US"/>
          </a:p>
        </p:txBody>
      </p:sp>
    </p:spTree>
    <p:extLst>
      <p:ext uri="{BB962C8B-B14F-4D97-AF65-F5344CB8AC3E}">
        <p14:creationId xmlns:p14="http://schemas.microsoft.com/office/powerpoint/2010/main" val="2348775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5B0887-B0C1-40B6-B4CD-51688AC152E1}" type="slidenum">
              <a:rPr lang="en-US" smtClean="0"/>
              <a:t>27</a:t>
            </a:fld>
            <a:endParaRPr lang="en-US"/>
          </a:p>
        </p:txBody>
      </p:sp>
    </p:spTree>
    <p:extLst>
      <p:ext uri="{BB962C8B-B14F-4D97-AF65-F5344CB8AC3E}">
        <p14:creationId xmlns:p14="http://schemas.microsoft.com/office/powerpoint/2010/main" val="4128882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28</a:t>
            </a:fld>
            <a:endParaRPr lang="en-US"/>
          </a:p>
        </p:txBody>
      </p:sp>
    </p:spTree>
    <p:extLst>
      <p:ext uri="{BB962C8B-B14F-4D97-AF65-F5344CB8AC3E}">
        <p14:creationId xmlns:p14="http://schemas.microsoft.com/office/powerpoint/2010/main" val="3671784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Recap key points from the previous</a:t>
            </a:r>
            <a:r>
              <a:rPr lang="en-US" baseline="0" dirty="0" smtClean="0"/>
              <a:t> segments</a:t>
            </a:r>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29</a:t>
            </a:fld>
            <a:endParaRPr lang="en-US"/>
          </a:p>
        </p:txBody>
      </p:sp>
    </p:spTree>
    <p:extLst>
      <p:ext uri="{BB962C8B-B14F-4D97-AF65-F5344CB8AC3E}">
        <p14:creationId xmlns:p14="http://schemas.microsoft.com/office/powerpoint/2010/main" val="1227778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30</a:t>
            </a:fld>
            <a:endParaRPr lang="en-US"/>
          </a:p>
        </p:txBody>
      </p:sp>
    </p:spTree>
    <p:extLst>
      <p:ext uri="{BB962C8B-B14F-4D97-AF65-F5344CB8AC3E}">
        <p14:creationId xmlns:p14="http://schemas.microsoft.com/office/powerpoint/2010/main" val="859284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 these</a:t>
            </a:r>
            <a:r>
              <a:rPr lang="en-US" baseline="0" dirty="0" smtClean="0"/>
              <a:t> findings from PMI research.</a:t>
            </a:r>
          </a:p>
          <a:p>
            <a:endParaRPr lang="en-US" baseline="0" dirty="0" smtClean="0"/>
          </a:p>
          <a:p>
            <a:r>
              <a:rPr lang="en-US" baseline="0" dirty="0" smtClean="0"/>
              <a:t>Key message:  Be as agile as you can be.  Remind the audience of the slide about traditional teams being able to demonstrate agile behaviors.</a:t>
            </a:r>
            <a:endParaRPr lang="en-US" dirty="0"/>
          </a:p>
        </p:txBody>
      </p:sp>
    </p:spTree>
    <p:extLst>
      <p:ext uri="{BB962C8B-B14F-4D97-AF65-F5344CB8AC3E}">
        <p14:creationId xmlns:p14="http://schemas.microsoft.com/office/powerpoint/2010/main" val="290900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5413" y="1163638"/>
            <a:ext cx="4187825" cy="31416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3</a:t>
            </a:fld>
            <a:endParaRPr lang="en-US"/>
          </a:p>
        </p:txBody>
      </p:sp>
    </p:spTree>
    <p:extLst>
      <p:ext uri="{BB962C8B-B14F-4D97-AF65-F5344CB8AC3E}">
        <p14:creationId xmlns:p14="http://schemas.microsoft.com/office/powerpoint/2010/main" val="1642638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32</a:t>
            </a:fld>
            <a:endParaRPr lang="en-US"/>
          </a:p>
        </p:txBody>
      </p:sp>
    </p:spTree>
    <p:extLst>
      <p:ext uri="{BB962C8B-B14F-4D97-AF65-F5344CB8AC3E}">
        <p14:creationId xmlns:p14="http://schemas.microsoft.com/office/powerpoint/2010/main" val="3688056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33</a:t>
            </a:fld>
            <a:endParaRPr lang="en-US"/>
          </a:p>
        </p:txBody>
      </p:sp>
    </p:spTree>
    <p:extLst>
      <p:ext uri="{BB962C8B-B14F-4D97-AF65-F5344CB8AC3E}">
        <p14:creationId xmlns:p14="http://schemas.microsoft.com/office/powerpoint/2010/main" val="3992974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34</a:t>
            </a:fld>
            <a:endParaRPr lang="en-US"/>
          </a:p>
        </p:txBody>
      </p:sp>
    </p:spTree>
    <p:extLst>
      <p:ext uri="{BB962C8B-B14F-4D97-AF65-F5344CB8AC3E}">
        <p14:creationId xmlns:p14="http://schemas.microsoft.com/office/powerpoint/2010/main" val="1510983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5B0887-B0C1-40B6-B4CD-51688AC152E1}" type="slidenum">
              <a:rPr lang="en-US" smtClean="0"/>
              <a:t>35</a:t>
            </a:fld>
            <a:endParaRPr lang="en-US"/>
          </a:p>
        </p:txBody>
      </p:sp>
    </p:spTree>
    <p:extLst>
      <p:ext uri="{BB962C8B-B14F-4D97-AF65-F5344CB8AC3E}">
        <p14:creationId xmlns:p14="http://schemas.microsoft.com/office/powerpoint/2010/main" val="2579722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5413" y="1163638"/>
            <a:ext cx="4187825" cy="31416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36</a:t>
            </a:fld>
            <a:endParaRPr lang="en-US"/>
          </a:p>
        </p:txBody>
      </p:sp>
    </p:spTree>
    <p:extLst>
      <p:ext uri="{BB962C8B-B14F-4D97-AF65-F5344CB8AC3E}">
        <p14:creationId xmlns:p14="http://schemas.microsoft.com/office/powerpoint/2010/main" val="3240143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38</a:t>
            </a:fld>
            <a:endParaRPr lang="en-US"/>
          </a:p>
        </p:txBody>
      </p:sp>
    </p:spTree>
    <p:extLst>
      <p:ext uri="{BB962C8B-B14F-4D97-AF65-F5344CB8AC3E}">
        <p14:creationId xmlns:p14="http://schemas.microsoft.com/office/powerpoint/2010/main" val="396653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775612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40</a:t>
            </a:fld>
            <a:endParaRPr lang="en-US"/>
          </a:p>
        </p:txBody>
      </p:sp>
    </p:spTree>
    <p:extLst>
      <p:ext uri="{BB962C8B-B14F-4D97-AF65-F5344CB8AC3E}">
        <p14:creationId xmlns:p14="http://schemas.microsoft.com/office/powerpoint/2010/main" val="1563382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61030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4</a:t>
            </a:fld>
            <a:endParaRPr lang="en-US"/>
          </a:p>
        </p:txBody>
      </p:sp>
    </p:spTree>
    <p:extLst>
      <p:ext uri="{BB962C8B-B14F-4D97-AF65-F5344CB8AC3E}">
        <p14:creationId xmlns:p14="http://schemas.microsoft.com/office/powerpoint/2010/main" val="35802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5</a:t>
            </a:fld>
            <a:endParaRPr lang="en-US"/>
          </a:p>
        </p:txBody>
      </p:sp>
    </p:spTree>
    <p:extLst>
      <p:ext uri="{BB962C8B-B14F-4D97-AF65-F5344CB8AC3E}">
        <p14:creationId xmlns:p14="http://schemas.microsoft.com/office/powerpoint/2010/main" val="15066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5B0887-B0C1-40B6-B4CD-51688AC152E1}" type="slidenum">
              <a:rPr lang="en-US" smtClean="0"/>
              <a:t>6</a:t>
            </a:fld>
            <a:endParaRPr lang="en-US"/>
          </a:p>
        </p:txBody>
      </p:sp>
    </p:spTree>
    <p:extLst>
      <p:ext uri="{BB962C8B-B14F-4D97-AF65-F5344CB8AC3E}">
        <p14:creationId xmlns:p14="http://schemas.microsoft.com/office/powerpoint/2010/main" val="2864759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25B0887-B0C1-40B6-B4CD-51688AC152E1}" type="slidenum">
              <a:rPr lang="en-US" smtClean="0"/>
              <a:t>7</a:t>
            </a:fld>
            <a:endParaRPr lang="en-US"/>
          </a:p>
        </p:txBody>
      </p:sp>
    </p:spTree>
    <p:extLst>
      <p:ext uri="{BB962C8B-B14F-4D97-AF65-F5344CB8AC3E}">
        <p14:creationId xmlns:p14="http://schemas.microsoft.com/office/powerpoint/2010/main" val="2422544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80DE374-9170-4238-9387-1C4AD59CEF1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758277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138" indent="-171138">
              <a:buFont typeface="Arial" pitchFamily="34" charset="0"/>
              <a:buChar char="•"/>
            </a:pPr>
            <a:endParaRPr lang="en-US"/>
          </a:p>
        </p:txBody>
      </p:sp>
    </p:spTree>
    <p:extLst>
      <p:ext uri="{BB962C8B-B14F-4D97-AF65-F5344CB8AC3E}">
        <p14:creationId xmlns:p14="http://schemas.microsoft.com/office/powerpoint/2010/main" val="2040023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E04302-0437-428F-90DC-C4781812A498}"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E04302-0437-428F-90DC-C4781812A49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E04302-0437-428F-90DC-C4781812A498}"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E04302-0437-428F-90DC-C4781812A498}"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E04302-0437-428F-90DC-C4781812A498}"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ertical Title and Tex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0E04302-0437-428F-90DC-C4781812A498}"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a:solidFill>
                  <a:prstClr val="black"/>
                </a:solidFill>
              </a:rPr>
              <a:pPr/>
              <a:t>‹#›</a:t>
            </a:fld>
            <a:endParaRPr lang="en-US"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a:solidFill>
                  <a:prstClr val="black"/>
                </a:solidFill>
              </a:rPr>
              <a:pPr/>
              <a:t>‹#›</a:t>
            </a:fld>
            <a:endParaRPr lang="en-US" dirty="0">
              <a:solidFill>
                <a:prstClr val="black"/>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a:solidFill>
                  <a:prstClr val="black"/>
                </a:solidFill>
              </a:rPr>
              <a:pPr/>
              <a:t>‹#›</a:t>
            </a:fld>
            <a:endParaRPr lang="en-US" dirty="0">
              <a:solidFill>
                <a:prstClr val="black"/>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a:solidFill>
                  <a:prstClr val="black"/>
                </a:solidFill>
              </a:rPr>
              <a:pPr/>
              <a:t>‹#›</a:t>
            </a:fld>
            <a:endParaRPr lang="en-US" dirty="0">
              <a:solidFill>
                <a:prstClr val="black"/>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a:solidFill>
                  <a:prstClr val="black"/>
                </a:solidFill>
              </a:rPr>
              <a:pPr/>
              <a:t>‹#›</a:t>
            </a:fld>
            <a:endParaRPr lang="en-US" dirty="0">
              <a:solidFill>
                <a:prstClr val="black"/>
              </a:solidFill>
            </a:endParaRP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5240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526213"/>
            <a:ext cx="1905000" cy="457200"/>
          </a:xfrm>
        </p:spPr>
        <p:txBody>
          <a:bodyPr/>
          <a:lstStyle>
            <a:lvl1pPr>
              <a:defRPr sz="2400">
                <a:latin typeface="Times" charset="0"/>
              </a:defRPr>
            </a:lvl1pPr>
          </a:lstStyle>
          <a:p>
            <a:pPr>
              <a:defRPr/>
            </a:pPr>
            <a:endParaRPr lang="en-US" sz="1000" dirty="0">
              <a:solidFill>
                <a:srgbClr val="455560"/>
              </a:solidFill>
            </a:endParaRPr>
          </a:p>
        </p:txBody>
      </p:sp>
      <p:sp>
        <p:nvSpPr>
          <p:cNvPr id="6"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85800" y="6526213"/>
            <a:ext cx="1905000" cy="457200"/>
          </a:xfrm>
        </p:spPr>
        <p:txBody>
          <a:bodyPr/>
          <a:lstStyle>
            <a:lvl1pPr>
              <a:defRPr sz="2400">
                <a:latin typeface="Times" charset="0"/>
              </a:defRPr>
            </a:lvl1pPr>
          </a:lstStyle>
          <a:p>
            <a:pPr>
              <a:defRPr/>
            </a:pPr>
            <a:endParaRPr lang="en-US" sz="1000" dirty="0">
              <a:solidFill>
                <a:srgbClr val="455560"/>
              </a:solidFill>
            </a:endParaRPr>
          </a:p>
        </p:txBody>
      </p:sp>
      <p:sp>
        <p:nvSpPr>
          <p:cNvPr id="8"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0E04302-0437-428F-90DC-C4781812A498}"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85800" y="6526213"/>
            <a:ext cx="1905000" cy="457200"/>
          </a:xfrm>
        </p:spPr>
        <p:txBody>
          <a:bodyPr/>
          <a:lstStyle>
            <a:lvl1pPr>
              <a:defRPr sz="2400">
                <a:latin typeface="Times" charset="0"/>
              </a:defRPr>
            </a:lvl1pPr>
          </a:lstStyle>
          <a:p>
            <a:pPr>
              <a:defRPr/>
            </a:pPr>
            <a:endParaRPr lang="en-US" sz="1000" dirty="0">
              <a:solidFill>
                <a:srgbClr val="455560"/>
              </a:solidFill>
            </a:endParaRPr>
          </a:p>
        </p:txBody>
      </p:sp>
      <p:sp>
        <p:nvSpPr>
          <p:cNvPr id="4"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526213"/>
            <a:ext cx="1905000" cy="457200"/>
          </a:xfrm>
        </p:spPr>
        <p:txBody>
          <a:bodyPr/>
          <a:lstStyle>
            <a:lvl1pPr>
              <a:defRPr sz="2400">
                <a:latin typeface="Times" charset="0"/>
              </a:defRPr>
            </a:lvl1pPr>
          </a:lstStyle>
          <a:p>
            <a:pPr>
              <a:defRPr/>
            </a:pPr>
            <a:endParaRPr lang="en-US" sz="1000" dirty="0">
              <a:solidFill>
                <a:srgbClr val="455560"/>
              </a:solidFill>
            </a:endParaRPr>
          </a:p>
        </p:txBody>
      </p:sp>
      <p:sp>
        <p:nvSpPr>
          <p:cNvPr id="3"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85800" y="6526213"/>
            <a:ext cx="1905000" cy="457200"/>
          </a:xfrm>
        </p:spPr>
        <p:txBody>
          <a:bodyPr/>
          <a:lstStyle>
            <a:lvl1pPr>
              <a:defRPr sz="2400">
                <a:latin typeface="Times" charset="0"/>
              </a:defRPr>
            </a:lvl1pPr>
          </a:lstStyle>
          <a:p>
            <a:pPr>
              <a:defRPr/>
            </a:pPr>
            <a:endParaRPr lang="en-US" sz="1000" dirty="0">
              <a:solidFill>
                <a:srgbClr val="455560"/>
              </a:solidFill>
            </a:endParaRPr>
          </a:p>
        </p:txBody>
      </p:sp>
      <p:sp>
        <p:nvSpPr>
          <p:cNvPr id="6"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85800" y="6526213"/>
            <a:ext cx="1905000" cy="457200"/>
          </a:xfrm>
        </p:spPr>
        <p:txBody>
          <a:bodyPr/>
          <a:lstStyle>
            <a:lvl1pPr>
              <a:defRPr sz="2400">
                <a:latin typeface="Times" charset="0"/>
              </a:defRPr>
            </a:lvl1pPr>
          </a:lstStyle>
          <a:p>
            <a:pPr>
              <a:defRPr/>
            </a:pPr>
            <a:endParaRPr lang="en-US" sz="1000" dirty="0">
              <a:solidFill>
                <a:srgbClr val="455560"/>
              </a:solidFill>
            </a:endParaRPr>
          </a:p>
        </p:txBody>
      </p:sp>
      <p:sp>
        <p:nvSpPr>
          <p:cNvPr id="6"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85800" y="6526213"/>
            <a:ext cx="1905000" cy="457200"/>
          </a:xfrm>
        </p:spPr>
        <p:txBody>
          <a:bodyPr/>
          <a:lstStyle>
            <a:lvl1pPr>
              <a:defRPr sz="2400">
                <a:latin typeface="Times" charset="0"/>
              </a:defRPr>
            </a:lvl1pPr>
          </a:lstStyle>
          <a:p>
            <a:pPr>
              <a:defRPr/>
            </a:pPr>
            <a:endParaRPr lang="en-US" sz="1000" dirty="0">
              <a:solidFill>
                <a:srgbClr val="455560"/>
              </a:solidFill>
            </a:endParaRPr>
          </a:p>
        </p:txBody>
      </p:sp>
      <p:sp>
        <p:nvSpPr>
          <p:cNvPr id="5"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85800" y="6526213"/>
            <a:ext cx="1905000" cy="457200"/>
          </a:xfrm>
        </p:spPr>
        <p:txBody>
          <a:bodyPr/>
          <a:lstStyle>
            <a:lvl1pPr>
              <a:defRPr sz="2400">
                <a:latin typeface="Times" charset="0"/>
              </a:defRPr>
            </a:lvl1pPr>
          </a:lstStyle>
          <a:p>
            <a:pPr>
              <a:defRPr/>
            </a:pPr>
            <a:endParaRPr lang="en-US" sz="1000" dirty="0">
              <a:solidFill>
                <a:srgbClr val="455560"/>
              </a:solidFill>
            </a:endParaRPr>
          </a:p>
        </p:txBody>
      </p:sp>
      <p:sp>
        <p:nvSpPr>
          <p:cNvPr id="5"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524000"/>
            <a:ext cx="3810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524000"/>
            <a:ext cx="3810000" cy="4267200"/>
          </a:xfrm>
        </p:spPr>
        <p:txBody>
          <a:bodyPr/>
          <a:lstStyle/>
          <a:p>
            <a:pPr lvl="0"/>
            <a:endParaRPr lang="en-US" noProof="0" dirty="0" smtClean="0"/>
          </a:p>
        </p:txBody>
      </p:sp>
      <p:sp>
        <p:nvSpPr>
          <p:cNvPr id="5" name="Date Placeholder 4"/>
          <p:cNvSpPr>
            <a:spLocks noGrp="1"/>
          </p:cNvSpPr>
          <p:nvPr>
            <p:ph type="dt" sz="half" idx="10"/>
          </p:nvPr>
        </p:nvSpPr>
        <p:spPr>
          <a:xfrm>
            <a:off x="685800" y="6526213"/>
            <a:ext cx="1905000" cy="457200"/>
          </a:xfrm>
        </p:spPr>
        <p:txBody>
          <a:bodyPr/>
          <a:lstStyle>
            <a:lvl1pPr>
              <a:defRPr sz="2400">
                <a:latin typeface="Times" charset="0"/>
              </a:defRPr>
            </a:lvl1pPr>
          </a:lstStyle>
          <a:p>
            <a:pPr>
              <a:defRPr/>
            </a:pPr>
            <a:endParaRPr lang="en-US" sz="1000" dirty="0">
              <a:solidFill>
                <a:srgbClr val="455560"/>
              </a:solidFill>
            </a:endParaRPr>
          </a:p>
        </p:txBody>
      </p:sp>
      <p:sp>
        <p:nvSpPr>
          <p:cNvPr id="6"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0E04302-0437-428F-90DC-C4781812A498}" type="slidenum">
              <a:rPr lang="en-US" smtClean="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0E04302-0437-428F-90DC-C4781812A498}" type="slidenum">
              <a:rPr lang="en-US" smtClean="0">
                <a:solidFill>
                  <a:prstClr val="black"/>
                </a:solidFill>
              </a:rPr>
              <a:pPr/>
              <a:t>‹#›</a:t>
            </a:fld>
            <a:endParaRPr lang="en-US" dirty="0">
              <a:solidFill>
                <a:prstClr val="black"/>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0E04302-0437-428F-90DC-C4781812A49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0E04302-0437-428F-90DC-C4781812A49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0E04302-0437-428F-90DC-C4781812A49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3.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2.jpe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jpe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04302-0437-428F-90DC-C4781812A498}" type="slidenum">
              <a:rPr lang="en-US" smtClean="0"/>
              <a:pPr/>
              <a:t>‹#›</a:t>
            </a:fld>
            <a:endParaRPr lang="en-US" dirty="0"/>
          </a:p>
        </p:txBody>
      </p:sp>
      <p:sp>
        <p:nvSpPr>
          <p:cNvPr id="7" name="Rectangle 6"/>
          <p:cNvSpPr/>
          <p:nvPr userDrawn="1"/>
        </p:nvSpPr>
        <p:spPr>
          <a:xfrm>
            <a:off x="914400" y="676922"/>
            <a:ext cx="7315200" cy="5486400"/>
          </a:xfrm>
          <a:prstGeom prst="rect">
            <a:avLst/>
          </a:prstGeom>
          <a:solidFill>
            <a:srgbClr val="D39D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txBox="1">
            <a:spLocks/>
          </p:cNvSpPr>
          <p:nvPr userDrawn="1"/>
        </p:nvSpPr>
        <p:spPr>
          <a:xfrm>
            <a:off x="914400" y="2703219"/>
            <a:ext cx="7315200" cy="1470025"/>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Garamond" pitchFamily="18" charset="0"/>
                <a:ea typeface="+mj-ea"/>
                <a:cs typeface="+mj-cs"/>
              </a:rPr>
              <a:t>BRAND IDENTITY GUIDELINES</a:t>
            </a:r>
            <a:br>
              <a:rPr kumimoji="0" lang="en-US" sz="2400" b="1" i="0" u="none" strike="noStrike" kern="1200" cap="none" spc="0" normalizeH="0" baseline="0" noProof="0" dirty="0" smtClean="0">
                <a:ln>
                  <a:noFill/>
                </a:ln>
                <a:solidFill>
                  <a:schemeClr val="tx1"/>
                </a:solidFill>
                <a:effectLst/>
                <a:uLnTx/>
                <a:uFillTx/>
                <a:latin typeface="Garamond" pitchFamily="18" charset="0"/>
                <a:ea typeface="+mj-ea"/>
                <a:cs typeface="+mj-cs"/>
              </a:rPr>
            </a:br>
            <a:r>
              <a:rPr kumimoji="0" lang="en-US" sz="3600" b="1" i="0" u="none" strike="noStrike" kern="1200" cap="none" spc="0" normalizeH="0" baseline="0" noProof="0" dirty="0" smtClean="0">
                <a:ln>
                  <a:noFill/>
                </a:ln>
                <a:solidFill>
                  <a:schemeClr val="tx1"/>
                </a:solidFill>
                <a:effectLst/>
                <a:uLnTx/>
                <a:uFillTx/>
                <a:latin typeface="Garamond" pitchFamily="18" charset="0"/>
                <a:ea typeface="+mj-ea"/>
                <a:cs typeface="+mj-cs"/>
              </a:rPr>
              <a:t>Project Management Institute</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914400" y="676922"/>
            <a:ext cx="7315200" cy="5486400"/>
          </a:xfrm>
          <a:prstGeom prst="rect">
            <a:avLst/>
          </a:prstGeom>
          <a:solidFill>
            <a:srgbClr val="E8E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914400" y="676922"/>
            <a:ext cx="7315200" cy="5486400"/>
          </a:xfrm>
          <a:prstGeom prst="rect">
            <a:avLst/>
          </a:prstGeom>
          <a:solidFill>
            <a:srgbClr val="E8E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stretch>
            <a:fillRect/>
          </a:stretch>
        </a:blipFill>
        <a:effectLst/>
      </p:bgPr>
    </p:bg>
    <p:spTree>
      <p:nvGrpSpPr>
        <p:cNvPr id="1" name=""/>
        <p:cNvGrpSpPr/>
        <p:nvPr/>
      </p:nvGrpSpPr>
      <p:grpSpPr>
        <a:xfrm>
          <a:off x="0" y="0"/>
          <a:ext cx="0" cy="0"/>
          <a:chOff x="0" y="0"/>
          <a:chExt cx="0" cy="0"/>
        </a:xfrm>
      </p:grpSpPr>
      <p:pic>
        <p:nvPicPr>
          <p:cNvPr id="2050" name="Picture 8" descr="PMI4.jpg                                                       00703EF4MY HD                          BE93234D:"/>
          <p:cNvPicPr>
            <a:picLocks noChangeAspect="1" noChangeArrowheads="1"/>
          </p:cNvPicPr>
          <p:nvPr userDrawn="1"/>
        </p:nvPicPr>
        <p:blipFill>
          <a:blip r:embed="rId15" cstate="print"/>
          <a:srcRect/>
          <a:stretch>
            <a:fillRect/>
          </a:stretch>
        </p:blipFill>
        <p:spPr bwMode="auto">
          <a:xfrm>
            <a:off x="0" y="6200775"/>
            <a:ext cx="9145588" cy="657225"/>
          </a:xfrm>
          <a:prstGeom prst="rect">
            <a:avLst/>
          </a:prstGeom>
          <a:noFill/>
          <a:ln w="9525">
            <a:noFill/>
            <a:miter lim="800000"/>
            <a:headEnd/>
            <a:tailEnd/>
          </a:ln>
        </p:spPr>
      </p:pic>
      <p:sp>
        <p:nvSpPr>
          <p:cNvPr id="2051" name="Rectangle 2"/>
          <p:cNvSpPr>
            <a:spLocks noGrp="1" noChangeArrowheads="1"/>
          </p:cNvSpPr>
          <p:nvPr>
            <p:ph type="title"/>
          </p:nvPr>
        </p:nvSpPr>
        <p:spPr bwMode="auto">
          <a:xfrm>
            <a:off x="685800" y="381000"/>
            <a:ext cx="77724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2" name="Rectangle 3"/>
          <p:cNvSpPr>
            <a:spLocks noGrp="1" noChangeArrowheads="1"/>
          </p:cNvSpPr>
          <p:nvPr>
            <p:ph type="body" idx="1"/>
          </p:nvPr>
        </p:nvSpPr>
        <p:spPr bwMode="auto">
          <a:xfrm>
            <a:off x="685800" y="1524000"/>
            <a:ext cx="77724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7"/>
          <p:cNvSpPr>
            <a:spLocks noChangeArrowheads="1"/>
          </p:cNvSpPr>
          <p:nvPr userDrawn="1"/>
        </p:nvSpPr>
        <p:spPr bwMode="auto">
          <a:xfrm>
            <a:off x="8115300" y="6526213"/>
            <a:ext cx="419100" cy="304800"/>
          </a:xfrm>
          <a:prstGeom prst="rect">
            <a:avLst/>
          </a:prstGeom>
          <a:noFill/>
          <a:ln w="9525">
            <a:noFill/>
            <a:miter lim="800000"/>
            <a:headEnd/>
            <a:tailEnd/>
          </a:ln>
          <a:effectLst/>
        </p:spPr>
        <p:txBody>
          <a:bodyPr anchor="ctr"/>
          <a:lstStyle/>
          <a:p>
            <a:pPr algn="r" eaLnBrk="0" fontAlgn="base" hangingPunct="0">
              <a:spcBef>
                <a:spcPct val="0"/>
              </a:spcBef>
              <a:spcAft>
                <a:spcPct val="0"/>
              </a:spcAft>
              <a:defRPr/>
            </a:pPr>
            <a:fld id="{1F2599C0-74A3-44E1-A4D8-5D46D572C083}" type="slidenum">
              <a:rPr lang="en-US" sz="1050" b="0">
                <a:solidFill>
                  <a:srgbClr val="FFFFFF"/>
                </a:solidFill>
              </a:rPr>
              <a:pPr algn="r" eaLnBrk="0" fontAlgn="base" hangingPunct="0">
                <a:spcBef>
                  <a:spcPct val="0"/>
                </a:spcBef>
                <a:spcAft>
                  <a:spcPct val="0"/>
                </a:spcAft>
                <a:defRPr/>
              </a:pPr>
              <a:t>‹#›</a:t>
            </a:fld>
            <a:endParaRPr lang="en-US" sz="1050" b="0" dirty="0">
              <a:solidFill>
                <a:srgbClr val="455560"/>
              </a:solidFill>
            </a:endParaRPr>
          </a:p>
        </p:txBody>
      </p:sp>
      <p:sp>
        <p:nvSpPr>
          <p:cNvPr id="9" name="Date Placeholder 3"/>
          <p:cNvSpPr>
            <a:spLocks noGrp="1"/>
          </p:cNvSpPr>
          <p:nvPr userDrawn="1">
            <p:ph type="dt" sz="quarter" idx="2"/>
          </p:nvPr>
        </p:nvSpPr>
        <p:spPr>
          <a:xfrm>
            <a:off x="1524000" y="6572250"/>
            <a:ext cx="2209800" cy="228600"/>
          </a:xfrm>
          <a:prstGeom prst="rect">
            <a:avLst/>
          </a:prstGeom>
        </p:spPr>
        <p:txBody>
          <a:bodyPr/>
          <a:lstStyle>
            <a:lvl1pPr>
              <a:defRPr sz="1050">
                <a:solidFill>
                  <a:schemeClr val="bg1"/>
                </a:solidFill>
                <a:latin typeface="+mn-lt"/>
              </a:defRPr>
            </a:lvl1pPr>
          </a:lstStyle>
          <a:p>
            <a:pPr eaLnBrk="0" fontAlgn="base" hangingPunct="0">
              <a:spcBef>
                <a:spcPct val="0"/>
              </a:spcBef>
              <a:spcAft>
                <a:spcPct val="0"/>
              </a:spcAft>
              <a:defRPr/>
            </a:pPr>
            <a:endParaRPr lang="en-US" dirty="0">
              <a:solidFill>
                <a:srgbClr val="FFFFFF"/>
              </a:solidFill>
            </a:endParaRPr>
          </a:p>
        </p:txBody>
      </p:sp>
      <p:pic>
        <p:nvPicPr>
          <p:cNvPr id="2055" name="Picture 6" descr="X:\Work\P\PMI\Logos\PMI_Logo_Wht_KO.png"/>
          <p:cNvPicPr>
            <a:picLocks noChangeAspect="1" noChangeArrowheads="1"/>
          </p:cNvPicPr>
          <p:nvPr userDrawn="1"/>
        </p:nvPicPr>
        <p:blipFill>
          <a:blip r:embed="rId16" cstate="print"/>
          <a:srcRect/>
          <a:stretch>
            <a:fillRect/>
          </a:stretch>
        </p:blipFill>
        <p:spPr bwMode="auto">
          <a:xfrm>
            <a:off x="795338" y="6602413"/>
            <a:ext cx="685800" cy="1778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hdr="0" ftr="0" dt="0"/>
  <p:txStyles>
    <p:titleStyle>
      <a:lvl1pPr algn="l" rtl="0" eaLnBrk="0" fontAlgn="base" hangingPunct="0">
        <a:spcBef>
          <a:spcPct val="0"/>
        </a:spcBef>
        <a:spcAft>
          <a:spcPct val="0"/>
        </a:spcAft>
        <a:defRPr sz="2800" b="1">
          <a:solidFill>
            <a:srgbClr val="007AC2"/>
          </a:solidFill>
          <a:latin typeface="+mj-lt"/>
          <a:ea typeface="+mj-ea"/>
          <a:cs typeface="+mj-cs"/>
        </a:defRPr>
      </a:lvl1pPr>
      <a:lvl2pPr algn="l" rtl="0" eaLnBrk="0" fontAlgn="base" hangingPunct="0">
        <a:spcBef>
          <a:spcPct val="0"/>
        </a:spcBef>
        <a:spcAft>
          <a:spcPct val="0"/>
        </a:spcAft>
        <a:defRPr sz="2800" b="1">
          <a:solidFill>
            <a:srgbClr val="007AC2"/>
          </a:solidFill>
          <a:latin typeface="Arial" charset="0"/>
        </a:defRPr>
      </a:lvl2pPr>
      <a:lvl3pPr algn="l" rtl="0" eaLnBrk="0" fontAlgn="base" hangingPunct="0">
        <a:spcBef>
          <a:spcPct val="0"/>
        </a:spcBef>
        <a:spcAft>
          <a:spcPct val="0"/>
        </a:spcAft>
        <a:defRPr sz="2800" b="1">
          <a:solidFill>
            <a:srgbClr val="007AC2"/>
          </a:solidFill>
          <a:latin typeface="Arial" charset="0"/>
        </a:defRPr>
      </a:lvl3pPr>
      <a:lvl4pPr algn="l" rtl="0" eaLnBrk="0" fontAlgn="base" hangingPunct="0">
        <a:spcBef>
          <a:spcPct val="0"/>
        </a:spcBef>
        <a:spcAft>
          <a:spcPct val="0"/>
        </a:spcAft>
        <a:defRPr sz="2800" b="1">
          <a:solidFill>
            <a:srgbClr val="007AC2"/>
          </a:solidFill>
          <a:latin typeface="Arial" charset="0"/>
        </a:defRPr>
      </a:lvl4pPr>
      <a:lvl5pPr algn="l" rtl="0" eaLnBrk="0" fontAlgn="base" hangingPunct="0">
        <a:spcBef>
          <a:spcPct val="0"/>
        </a:spcBef>
        <a:spcAft>
          <a:spcPct val="0"/>
        </a:spcAft>
        <a:defRPr sz="2800" b="1">
          <a:solidFill>
            <a:srgbClr val="007AC2"/>
          </a:solidFill>
          <a:latin typeface="Arial" charset="0"/>
        </a:defRPr>
      </a:lvl5pPr>
      <a:lvl6pPr marL="457200" algn="l" rtl="0" fontAlgn="base">
        <a:spcBef>
          <a:spcPct val="0"/>
        </a:spcBef>
        <a:spcAft>
          <a:spcPct val="0"/>
        </a:spcAft>
        <a:defRPr sz="2800" b="1">
          <a:solidFill>
            <a:srgbClr val="007AC2"/>
          </a:solidFill>
          <a:latin typeface="Arial" charset="0"/>
        </a:defRPr>
      </a:lvl6pPr>
      <a:lvl7pPr marL="914400" algn="l" rtl="0" fontAlgn="base">
        <a:spcBef>
          <a:spcPct val="0"/>
        </a:spcBef>
        <a:spcAft>
          <a:spcPct val="0"/>
        </a:spcAft>
        <a:defRPr sz="2800" b="1">
          <a:solidFill>
            <a:srgbClr val="007AC2"/>
          </a:solidFill>
          <a:latin typeface="Arial" charset="0"/>
        </a:defRPr>
      </a:lvl7pPr>
      <a:lvl8pPr marL="1371600" algn="l" rtl="0" fontAlgn="base">
        <a:spcBef>
          <a:spcPct val="0"/>
        </a:spcBef>
        <a:spcAft>
          <a:spcPct val="0"/>
        </a:spcAft>
        <a:defRPr sz="2800" b="1">
          <a:solidFill>
            <a:srgbClr val="007AC2"/>
          </a:solidFill>
          <a:latin typeface="Arial" charset="0"/>
        </a:defRPr>
      </a:lvl8pPr>
      <a:lvl9pPr marL="1828800" algn="l" rtl="0" fontAlgn="base">
        <a:spcBef>
          <a:spcPct val="0"/>
        </a:spcBef>
        <a:spcAft>
          <a:spcPct val="0"/>
        </a:spcAft>
        <a:defRPr sz="2800" b="1">
          <a:solidFill>
            <a:srgbClr val="007AC2"/>
          </a:solidFill>
          <a:latin typeface="Arial" charset="0"/>
        </a:defRPr>
      </a:lvl9pPr>
    </p:titleStyle>
    <p:bodyStyle>
      <a:lvl1pPr marL="342900" indent="-342900" algn="l" rtl="0" eaLnBrk="0" fontAlgn="base" hangingPunct="0">
        <a:lnSpc>
          <a:spcPct val="130000"/>
        </a:lnSpc>
        <a:spcBef>
          <a:spcPct val="20000"/>
        </a:spcBef>
        <a:spcAft>
          <a:spcPct val="0"/>
        </a:spcAft>
        <a:buClr>
          <a:srgbClr val="007AC2"/>
        </a:buClr>
        <a:buChar char="•"/>
        <a:defRPr sz="2000">
          <a:solidFill>
            <a:srgbClr val="455560"/>
          </a:solidFill>
          <a:latin typeface="+mn-lt"/>
          <a:ea typeface="+mn-ea"/>
          <a:cs typeface="+mn-cs"/>
        </a:defRPr>
      </a:lvl1pPr>
      <a:lvl2pPr marL="742950" indent="-285750" algn="l" rtl="0" eaLnBrk="0" fontAlgn="base" hangingPunct="0">
        <a:lnSpc>
          <a:spcPct val="110000"/>
        </a:lnSpc>
        <a:spcBef>
          <a:spcPct val="20000"/>
        </a:spcBef>
        <a:spcAft>
          <a:spcPct val="0"/>
        </a:spcAft>
        <a:buChar char="–"/>
        <a:defRPr sz="2000">
          <a:solidFill>
            <a:srgbClr val="455560"/>
          </a:solidFill>
          <a:latin typeface="+mn-lt"/>
        </a:defRPr>
      </a:lvl2pPr>
      <a:lvl3pPr marL="1085850" indent="-228600" algn="l" rtl="0" eaLnBrk="0" fontAlgn="base" hangingPunct="0">
        <a:spcBef>
          <a:spcPct val="20000"/>
        </a:spcBef>
        <a:spcAft>
          <a:spcPct val="0"/>
        </a:spcAft>
        <a:buChar char="•"/>
        <a:defRPr sz="2000">
          <a:solidFill>
            <a:srgbClr val="455560"/>
          </a:solidFill>
          <a:latin typeface="+mn-lt"/>
        </a:defRPr>
      </a:lvl3pPr>
      <a:lvl4pPr marL="1428750" indent="-228600" algn="l" rtl="0" eaLnBrk="0" fontAlgn="base" hangingPunct="0">
        <a:spcBef>
          <a:spcPct val="20000"/>
        </a:spcBef>
        <a:spcAft>
          <a:spcPct val="0"/>
        </a:spcAft>
        <a:buChar char="–"/>
        <a:defRPr sz="2000">
          <a:solidFill>
            <a:srgbClr val="455560"/>
          </a:solidFill>
          <a:latin typeface="+mn-lt"/>
        </a:defRPr>
      </a:lvl4pPr>
      <a:lvl5pPr marL="1771650" indent="-228600" algn="l" rtl="0" eaLnBrk="0" fontAlgn="base" hangingPunct="0">
        <a:spcBef>
          <a:spcPct val="20000"/>
        </a:spcBef>
        <a:spcAft>
          <a:spcPct val="0"/>
        </a:spcAft>
        <a:buChar char="»"/>
        <a:defRPr sz="2000">
          <a:solidFill>
            <a:srgbClr val="455560"/>
          </a:solidFill>
          <a:latin typeface="+mn-lt"/>
        </a:defRPr>
      </a:lvl5pPr>
      <a:lvl6pPr marL="2228850" indent="-228600" algn="l" rtl="0" fontAlgn="base">
        <a:spcBef>
          <a:spcPct val="20000"/>
        </a:spcBef>
        <a:spcAft>
          <a:spcPct val="0"/>
        </a:spcAft>
        <a:buChar char="»"/>
        <a:defRPr sz="2000">
          <a:solidFill>
            <a:srgbClr val="455560"/>
          </a:solidFill>
          <a:latin typeface="+mn-lt"/>
        </a:defRPr>
      </a:lvl6pPr>
      <a:lvl7pPr marL="2686050" indent="-228600" algn="l" rtl="0" fontAlgn="base">
        <a:spcBef>
          <a:spcPct val="20000"/>
        </a:spcBef>
        <a:spcAft>
          <a:spcPct val="0"/>
        </a:spcAft>
        <a:buChar char="»"/>
        <a:defRPr sz="2000">
          <a:solidFill>
            <a:srgbClr val="455560"/>
          </a:solidFill>
          <a:latin typeface="+mn-lt"/>
        </a:defRPr>
      </a:lvl7pPr>
      <a:lvl8pPr marL="3143250" indent="-228600" algn="l" rtl="0" fontAlgn="base">
        <a:spcBef>
          <a:spcPct val="20000"/>
        </a:spcBef>
        <a:spcAft>
          <a:spcPct val="0"/>
        </a:spcAft>
        <a:buChar char="»"/>
        <a:defRPr sz="2000">
          <a:solidFill>
            <a:srgbClr val="455560"/>
          </a:solidFill>
          <a:latin typeface="+mn-lt"/>
        </a:defRPr>
      </a:lvl8pPr>
      <a:lvl9pPr marL="3600450" indent="-228600" algn="l" rtl="0" fontAlgn="base">
        <a:spcBef>
          <a:spcPct val="20000"/>
        </a:spcBef>
        <a:spcAft>
          <a:spcPct val="0"/>
        </a:spcAft>
        <a:buChar char="»"/>
        <a:defRPr sz="2000">
          <a:solidFill>
            <a:srgbClr val="45556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914400" y="676922"/>
            <a:ext cx="7315200" cy="5486400"/>
          </a:xfrm>
          <a:prstGeom prst="rect">
            <a:avLst/>
          </a:prstGeom>
          <a:solidFill>
            <a:srgbClr val="E8E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6.xml"/><Relationship Id="rId1" Type="http://schemas.openxmlformats.org/officeDocument/2006/relationships/video" Target="https://www.youtube.com/embed/DVbJD6hH33Y" TargetMode="Externa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51.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2" Type="http://schemas.openxmlformats.org/officeDocument/2006/relationships/hyperlink" Target="http://www.pmiovoc.org/" TargetMode="Externa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hyperlink" Target="https://www.pmi.org/learning/thought-leadership/series/achieving-greater-agility" TargetMode="External"/><Relationship Id="rId2" Type="http://schemas.openxmlformats.org/officeDocument/2006/relationships/notesSlide" Target="../notesSlides/notesSlide38.xml"/><Relationship Id="rId1" Type="http://schemas.openxmlformats.org/officeDocument/2006/relationships/slideLayout" Target="../slideLayouts/slideLayout46.xml"/><Relationship Id="rId5" Type="http://schemas.openxmlformats.org/officeDocument/2006/relationships/hyperlink" Target="https://www.pmi.org/learning/training-development/projectified-podcast/podcasts/digital-transformation-what-it-takes" TargetMode="External"/><Relationship Id="rId4" Type="http://schemas.openxmlformats.org/officeDocument/2006/relationships/hyperlink" Target="https://www.pmi.org/learning/training-development/projectified-podcast/podcasts/transformation-momentum-and-mindset"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1.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image" Target="../media/image6.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7" descr="PMI1.jpg                                                       00703EF4MY HD                          BE93234D:"/>
          <p:cNvPicPr>
            <a:picLocks noChangeAspect="1" noChangeArrowheads="1"/>
          </p:cNvPicPr>
          <p:nvPr/>
        </p:nvPicPr>
        <p:blipFill>
          <a:blip r:embed="rId3" cstate="print"/>
          <a:stretch>
            <a:fillRect/>
          </a:stretch>
        </p:blipFill>
        <p:spPr bwMode="auto">
          <a:xfrm>
            <a:off x="1764" y="-7274"/>
            <a:ext cx="9142059" cy="6859587"/>
          </a:xfrm>
          <a:prstGeom prst="rect">
            <a:avLst/>
          </a:prstGeom>
          <a:noFill/>
          <a:ln w="9525">
            <a:noFill/>
            <a:miter lim="800000"/>
            <a:headEnd/>
            <a:tailEnd/>
          </a:ln>
        </p:spPr>
      </p:pic>
      <p:sp>
        <p:nvSpPr>
          <p:cNvPr id="15363" name="Rectangle 2"/>
          <p:cNvSpPr>
            <a:spLocks noGrp="1" noChangeArrowheads="1"/>
          </p:cNvSpPr>
          <p:nvPr>
            <p:ph type="ctrTitle"/>
          </p:nvPr>
        </p:nvSpPr>
        <p:spPr>
          <a:xfrm>
            <a:off x="152400" y="3962400"/>
            <a:ext cx="8686800" cy="898367"/>
          </a:xfrm>
        </p:spPr>
        <p:txBody>
          <a:bodyPr/>
          <a:lstStyle/>
          <a:p>
            <a:pPr eaLnBrk="1" hangingPunct="1">
              <a:lnSpc>
                <a:spcPct val="110000"/>
              </a:lnSpc>
            </a:pPr>
            <a:r>
              <a:rPr lang="en-US" sz="4000" i="1" dirty="0">
                <a:solidFill>
                  <a:schemeClr val="bg1"/>
                </a:solidFill>
                <a:latin typeface="Calibri" panose="020F0502020204030204" pitchFamily="34" charset="0"/>
              </a:rPr>
              <a:t>The </a:t>
            </a:r>
            <a:r>
              <a:rPr lang="en-US" sz="4000" i="1" dirty="0" smtClean="0">
                <a:solidFill>
                  <a:schemeClr val="bg1"/>
                </a:solidFill>
                <a:latin typeface="Calibri" panose="020F0502020204030204" pitchFamily="34" charset="0"/>
              </a:rPr>
              <a:t>Roadmap for Becoming More Agile</a:t>
            </a:r>
            <a:br>
              <a:rPr lang="en-US" sz="4000" i="1" dirty="0" smtClean="0">
                <a:solidFill>
                  <a:schemeClr val="bg1"/>
                </a:solidFill>
                <a:latin typeface="Calibri" panose="020F0502020204030204" pitchFamily="34" charset="0"/>
              </a:rPr>
            </a:br>
            <a:endParaRPr lang="en-US" sz="4000" i="1" dirty="0" smtClean="0">
              <a:solidFill>
                <a:schemeClr val="bg1"/>
              </a:solidFill>
              <a:latin typeface="Calibri" panose="020F0502020204030204" pitchFamily="34" charset="0"/>
            </a:endParaRPr>
          </a:p>
        </p:txBody>
      </p:sp>
      <p:sp>
        <p:nvSpPr>
          <p:cNvPr id="15364" name="Rectangle 3"/>
          <p:cNvSpPr>
            <a:spLocks noGrp="1" noChangeArrowheads="1"/>
          </p:cNvSpPr>
          <p:nvPr>
            <p:ph type="subTitle" idx="1"/>
          </p:nvPr>
        </p:nvSpPr>
        <p:spPr>
          <a:xfrm>
            <a:off x="533400" y="5638800"/>
            <a:ext cx="8153400" cy="1066800"/>
          </a:xfrm>
        </p:spPr>
        <p:txBody>
          <a:bodyPr/>
          <a:lstStyle/>
          <a:p>
            <a:pPr algn="l" eaLnBrk="1" hangingPunct="1">
              <a:lnSpc>
                <a:spcPct val="100000"/>
              </a:lnSpc>
            </a:pPr>
            <a:r>
              <a:rPr lang="en-US" sz="1600" dirty="0" smtClean="0"/>
              <a:t>Stephen Townsend, PMI Director, Network Programs</a:t>
            </a:r>
          </a:p>
        </p:txBody>
      </p:sp>
      <p:pic>
        <p:nvPicPr>
          <p:cNvPr id="5" name="Picture 4" descr="PMI_Logo_Wht_KO.eps"/>
          <p:cNvPicPr>
            <a:picLocks noChangeAspect="1"/>
          </p:cNvPicPr>
          <p:nvPr/>
        </p:nvPicPr>
        <p:blipFill>
          <a:blip r:embed="rId4" cstate="print"/>
          <a:stretch>
            <a:fillRect/>
          </a:stretch>
        </p:blipFill>
        <p:spPr>
          <a:xfrm>
            <a:off x="609600" y="762000"/>
            <a:ext cx="2209800" cy="804944"/>
          </a:xfrm>
          <a:prstGeom prst="rect">
            <a:avLst/>
          </a:prstGeom>
        </p:spPr>
      </p:pic>
    </p:spTree>
    <p:extLst>
      <p:ext uri="{BB962C8B-B14F-4D97-AF65-F5344CB8AC3E}">
        <p14:creationId xmlns:p14="http://schemas.microsoft.com/office/powerpoint/2010/main" val="2093016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609600"/>
          </a:xfrm>
        </p:spPr>
        <p:txBody>
          <a:bodyPr/>
          <a:lstStyle/>
          <a:p>
            <a:r>
              <a:rPr lang="en-US" cap="small" dirty="0" smtClean="0"/>
              <a:t>Sponsors Enable Benefits of Agile Development</a:t>
            </a:r>
            <a:endParaRPr lang="en-US" cap="small"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66609119"/>
              </p:ext>
            </p:extLst>
          </p:nvPr>
        </p:nvGraphicFramePr>
        <p:xfrm>
          <a:off x="533400" y="1219200"/>
          <a:ext cx="8229600" cy="4846320"/>
        </p:xfrm>
        <a:graphic>
          <a:graphicData uri="http://schemas.openxmlformats.org/drawingml/2006/table">
            <a:tbl>
              <a:tblPr firstRow="1" bandRow="1">
                <a:tableStyleId>{21E4AEA4-8DFA-4A89-87EB-49C32662AFE0}</a:tableStyleId>
              </a:tblPr>
              <a:tblGrid>
                <a:gridCol w="3657600"/>
                <a:gridCol w="4572000"/>
              </a:tblGrid>
              <a:tr h="370840">
                <a:tc>
                  <a:txBody>
                    <a:bodyPr/>
                    <a:lstStyle/>
                    <a:p>
                      <a:r>
                        <a:rPr lang="en-US" dirty="0" smtClean="0"/>
                        <a:t>If you want</a:t>
                      </a:r>
                      <a:r>
                        <a:rPr lang="en-US" baseline="0" dirty="0" smtClean="0"/>
                        <a:t> agile to support…</a:t>
                      </a:r>
                      <a:endParaRPr lang="en-US" dirty="0"/>
                    </a:p>
                  </a:txBody>
                  <a:tcPr/>
                </a:tc>
                <a:tc>
                  <a:txBody>
                    <a:bodyPr/>
                    <a:lstStyle/>
                    <a:p>
                      <a:r>
                        <a:rPr lang="en-US" dirty="0" smtClean="0"/>
                        <a:t>You need to….</a:t>
                      </a:r>
                    </a:p>
                    <a:p>
                      <a:endParaRPr lang="en-US" dirty="0"/>
                    </a:p>
                  </a:txBody>
                  <a:tcPr/>
                </a:tc>
              </a:tr>
              <a:tr h="370840">
                <a:tc>
                  <a:txBody>
                    <a:bodyPr/>
                    <a:lstStyle/>
                    <a:p>
                      <a:r>
                        <a:rPr lang="en-US" dirty="0" smtClean="0"/>
                        <a:t>Accelerated</a:t>
                      </a:r>
                      <a:r>
                        <a:rPr lang="en-US" baseline="0" dirty="0" smtClean="0"/>
                        <a:t> delivery of solutions</a:t>
                      </a:r>
                      <a:endParaRPr lang="en-US" dirty="0"/>
                    </a:p>
                  </a:txBody>
                  <a:tcPr/>
                </a:tc>
                <a:tc>
                  <a:txBody>
                    <a:bodyPr/>
                    <a:lstStyle/>
                    <a:p>
                      <a:r>
                        <a:rPr lang="en-US" dirty="0" smtClean="0"/>
                        <a:t>Provide feedback and decisions</a:t>
                      </a:r>
                      <a:r>
                        <a:rPr lang="en-US" baseline="0" dirty="0" smtClean="0"/>
                        <a:t> as quickly as possible. Ensure that decision making is pushed to front line staff as much as possible.</a:t>
                      </a:r>
                    </a:p>
                    <a:p>
                      <a:endParaRPr lang="en-US" dirty="0"/>
                    </a:p>
                  </a:txBody>
                  <a:tcPr/>
                </a:tc>
              </a:tr>
              <a:tr h="370840">
                <a:tc>
                  <a:txBody>
                    <a:bodyPr/>
                    <a:lstStyle/>
                    <a:p>
                      <a:r>
                        <a:rPr lang="en-US" dirty="0" smtClean="0"/>
                        <a:t>Delivery of value to customers</a:t>
                      </a:r>
                      <a:endParaRPr lang="en-US" dirty="0"/>
                    </a:p>
                  </a:txBody>
                  <a:tcPr/>
                </a:tc>
                <a:tc>
                  <a:txBody>
                    <a:bodyPr/>
                    <a:lstStyle/>
                    <a:p>
                      <a:r>
                        <a:rPr lang="en-US" dirty="0" smtClean="0"/>
                        <a:t>Ensure that the</a:t>
                      </a:r>
                      <a:r>
                        <a:rPr lang="en-US" baseline="0" dirty="0" smtClean="0"/>
                        <a:t> Product Owner/customer representative actively participates.</a:t>
                      </a:r>
                    </a:p>
                    <a:p>
                      <a:endParaRPr lang="en-US" dirty="0"/>
                    </a:p>
                  </a:txBody>
                  <a:tcPr/>
                </a:tc>
              </a:tr>
              <a:tr h="370840">
                <a:tc>
                  <a:txBody>
                    <a:bodyPr/>
                    <a:lstStyle/>
                    <a:p>
                      <a:r>
                        <a:rPr lang="en-US" dirty="0" smtClean="0"/>
                        <a:t>Highly productive teams</a:t>
                      </a:r>
                      <a:endParaRPr lang="en-US" dirty="0"/>
                    </a:p>
                  </a:txBody>
                  <a:tcPr/>
                </a:tc>
                <a:tc>
                  <a:txBody>
                    <a:bodyPr/>
                    <a:lstStyle/>
                    <a:p>
                      <a:r>
                        <a:rPr lang="en-US" dirty="0" smtClean="0"/>
                        <a:t>Enable workspaces and tools that facilitate communication</a:t>
                      </a:r>
                      <a:r>
                        <a:rPr lang="en-US" baseline="0" dirty="0" smtClean="0"/>
                        <a:t> and collaboration.</a:t>
                      </a:r>
                    </a:p>
                    <a:p>
                      <a:endParaRPr lang="en-US" dirty="0"/>
                    </a:p>
                  </a:txBody>
                  <a:tcPr/>
                </a:tc>
              </a:tr>
              <a:tr h="370840">
                <a:tc>
                  <a:txBody>
                    <a:bodyPr/>
                    <a:lstStyle/>
                    <a:p>
                      <a:r>
                        <a:rPr lang="en-US" dirty="0" smtClean="0"/>
                        <a:t>Highly skilled teams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Allow time for reflection and improvement</a:t>
                      </a:r>
                      <a:r>
                        <a:rPr lang="en-US" baseline="0" dirty="0" smtClean="0"/>
                        <a:t> as part of the team’s work effort.</a:t>
                      </a:r>
                    </a:p>
                    <a:p>
                      <a:endParaRPr lang="en-US" dirty="0"/>
                    </a:p>
                  </a:txBody>
                  <a:tcPr/>
                </a:tc>
              </a:tr>
            </a:tbl>
          </a:graphicData>
        </a:graphic>
      </p:graphicFrame>
    </p:spTree>
    <p:extLst>
      <p:ext uri="{BB962C8B-B14F-4D97-AF65-F5344CB8AC3E}">
        <p14:creationId xmlns:p14="http://schemas.microsoft.com/office/powerpoint/2010/main" val="1399401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19200"/>
            <a:ext cx="4038600" cy="6019800"/>
          </a:xfrm>
        </p:spPr>
        <p:txBody>
          <a:bodyPr/>
          <a:lstStyle/>
          <a:p>
            <a:r>
              <a:rPr lang="en-US" sz="2000" b="1" dirty="0">
                <a:solidFill>
                  <a:srgbClr val="0070C0"/>
                </a:solidFill>
              </a:rPr>
              <a:t>Lack of executive support</a:t>
            </a:r>
          </a:p>
          <a:p>
            <a:r>
              <a:rPr lang="en-US" sz="2000" b="1" dirty="0" smtClean="0">
                <a:solidFill>
                  <a:srgbClr val="0070C0"/>
                </a:solidFill>
              </a:rPr>
              <a:t>Lack of clearly defined goals</a:t>
            </a:r>
          </a:p>
          <a:p>
            <a:r>
              <a:rPr lang="en-US" sz="2000" b="1" dirty="0" smtClean="0">
                <a:solidFill>
                  <a:srgbClr val="0070C0"/>
                </a:solidFill>
              </a:rPr>
              <a:t>Lack of delegation of authority</a:t>
            </a:r>
          </a:p>
          <a:p>
            <a:r>
              <a:rPr lang="en-US" sz="2000" b="1" dirty="0" smtClean="0">
                <a:solidFill>
                  <a:srgbClr val="0070C0"/>
                </a:solidFill>
              </a:rPr>
              <a:t>Inadequate capabilities for control</a:t>
            </a:r>
          </a:p>
          <a:p>
            <a:r>
              <a:rPr lang="en-US" sz="2000" b="1" dirty="0" smtClean="0">
                <a:solidFill>
                  <a:srgbClr val="0070C0"/>
                </a:solidFill>
              </a:rPr>
              <a:t>Inadequate planning and review</a:t>
            </a:r>
          </a:p>
          <a:p>
            <a:r>
              <a:rPr lang="en-US" sz="2000" b="1" dirty="0" smtClean="0">
                <a:solidFill>
                  <a:srgbClr val="0070C0"/>
                </a:solidFill>
              </a:rPr>
              <a:t>Lack of access to information and communication</a:t>
            </a:r>
          </a:p>
        </p:txBody>
      </p:sp>
      <p:sp>
        <p:nvSpPr>
          <p:cNvPr id="4" name="Content Placeholder 3"/>
          <p:cNvSpPr>
            <a:spLocks noGrp="1"/>
          </p:cNvSpPr>
          <p:nvPr>
            <p:ph sz="half" idx="2"/>
          </p:nvPr>
        </p:nvSpPr>
        <p:spPr>
          <a:xfrm>
            <a:off x="4648200" y="1219200"/>
            <a:ext cx="4038600" cy="4572000"/>
          </a:xfrm>
        </p:spPr>
        <p:txBody>
          <a:bodyPr/>
          <a:lstStyle/>
          <a:p>
            <a:r>
              <a:rPr lang="en-US" sz="2000" b="1" dirty="0">
                <a:solidFill>
                  <a:srgbClr val="0070C0"/>
                </a:solidFill>
              </a:rPr>
              <a:t>Inadequate staff resources</a:t>
            </a:r>
          </a:p>
          <a:p>
            <a:r>
              <a:rPr lang="en-US" sz="2000" b="1" dirty="0" smtClean="0">
                <a:solidFill>
                  <a:srgbClr val="0070C0"/>
                </a:solidFill>
              </a:rPr>
              <a:t>Inadequate project team capabilities</a:t>
            </a:r>
          </a:p>
          <a:p>
            <a:r>
              <a:rPr lang="en-US" sz="2000" b="1" dirty="0" smtClean="0">
                <a:solidFill>
                  <a:srgbClr val="0070C0"/>
                </a:solidFill>
              </a:rPr>
              <a:t>Team lacks commitment to the project goals</a:t>
            </a:r>
          </a:p>
          <a:p>
            <a:r>
              <a:rPr lang="en-US" sz="2000" b="1" dirty="0" smtClean="0">
                <a:solidFill>
                  <a:srgbClr val="0070C0"/>
                </a:solidFill>
              </a:rPr>
              <a:t>Poor customer engagement</a:t>
            </a:r>
          </a:p>
          <a:p>
            <a:r>
              <a:rPr lang="en-US" sz="2000" b="1" dirty="0" smtClean="0">
                <a:solidFill>
                  <a:srgbClr val="0070C0"/>
                </a:solidFill>
              </a:rPr>
              <a:t>Bureaucracy</a:t>
            </a:r>
          </a:p>
          <a:p>
            <a:endParaRPr lang="en-US" dirty="0" smtClean="0"/>
          </a:p>
        </p:txBody>
      </p:sp>
      <p:sp>
        <p:nvSpPr>
          <p:cNvPr id="5" name="Rectangle 4"/>
          <p:cNvSpPr/>
          <p:nvPr/>
        </p:nvSpPr>
        <p:spPr>
          <a:xfrm>
            <a:off x="3705726" y="6113621"/>
            <a:ext cx="5410200"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0070C0"/>
                </a:solidFill>
                <a:effectLst/>
                <a:uLnTx/>
                <a:uFillTx/>
              </a:rPr>
              <a:t>Extracted from the work of </a:t>
            </a:r>
            <a:r>
              <a:rPr kumimoji="0" lang="en-US" sz="1000" b="1" i="0" u="none" strike="noStrike" kern="0" cap="none" spc="0" normalizeH="0" baseline="0" noProof="0" dirty="0" err="1" smtClean="0">
                <a:ln>
                  <a:noFill/>
                </a:ln>
                <a:solidFill>
                  <a:srgbClr val="0070C0"/>
                </a:solidFill>
                <a:effectLst/>
                <a:uLnTx/>
                <a:uFillTx/>
              </a:rPr>
              <a:t>Belassi</a:t>
            </a:r>
            <a:r>
              <a:rPr kumimoji="0" lang="en-US" sz="1000" b="1" i="0" u="none" strike="noStrike" kern="0" cap="none" spc="0" normalizeH="0" baseline="0" noProof="0" dirty="0" smtClean="0">
                <a:ln>
                  <a:noFill/>
                </a:ln>
                <a:solidFill>
                  <a:srgbClr val="0070C0"/>
                </a:solidFill>
                <a:effectLst/>
                <a:uLnTx/>
                <a:uFillTx/>
              </a:rPr>
              <a:t> and </a:t>
            </a:r>
            <a:r>
              <a:rPr kumimoji="0" lang="en-US" sz="1000" b="1" i="0" u="none" strike="noStrike" kern="0" cap="none" spc="0" normalizeH="0" baseline="0" noProof="0" dirty="0" err="1" smtClean="0">
                <a:ln>
                  <a:noFill/>
                </a:ln>
                <a:solidFill>
                  <a:srgbClr val="0070C0"/>
                </a:solidFill>
                <a:effectLst/>
                <a:uLnTx/>
                <a:uFillTx/>
              </a:rPr>
              <a:t>Tukel</a:t>
            </a:r>
            <a:r>
              <a:rPr kumimoji="0" lang="en-US" sz="1000" b="1" i="0" u="none" strike="noStrike" kern="0" cap="none" spc="0" normalizeH="0" baseline="0" noProof="0" dirty="0" smtClean="0">
                <a:ln>
                  <a:noFill/>
                </a:ln>
                <a:solidFill>
                  <a:srgbClr val="0070C0"/>
                </a:solidFill>
                <a:effectLst/>
                <a:uLnTx/>
                <a:uFillTx/>
              </a:rPr>
              <a:t> (1996) based on previous literature</a:t>
            </a:r>
            <a:endParaRPr kumimoji="0" lang="en-US" sz="1100" b="1" i="0" u="none" strike="noStrike" kern="0" cap="none" spc="0" normalizeH="0" baseline="0" noProof="0" dirty="0" smtClean="0">
              <a:ln>
                <a:noFill/>
              </a:ln>
              <a:solidFill>
                <a:srgbClr val="0070C0"/>
              </a:solidFill>
              <a:effectLst/>
              <a:uLnTx/>
              <a:uFillTx/>
            </a:endParaRPr>
          </a:p>
        </p:txBody>
      </p:sp>
      <p:sp>
        <p:nvSpPr>
          <p:cNvPr id="6" name="Slide Number Placeholder 5"/>
          <p:cNvSpPr>
            <a:spLocks noGrp="1"/>
          </p:cNvSpPr>
          <p:nvPr>
            <p:ph type="sldNum" sz="quarter" idx="4294967295"/>
          </p:nvPr>
        </p:nvSpPr>
        <p:spPr>
          <a:xfrm>
            <a:off x="6629400" y="6400800"/>
            <a:ext cx="2133600" cy="365125"/>
          </a:xfrm>
          <a:prstGeom prst="rect">
            <a:avLst/>
          </a:prstGeom>
        </p:spPr>
        <p:txBody>
          <a:bodyPr/>
          <a:lstStyle>
            <a:lvl1pPr algn="r">
              <a:defRPr>
                <a:solidFill>
                  <a:schemeClr val="bg1"/>
                </a:solidFill>
              </a:defRPr>
            </a:lvl1pPr>
          </a:lstStyle>
          <a:p>
            <a:fld id="{953AABF6-42E6-40FD-8AB6-BD51ABA29E13}" type="slidenum">
              <a:rPr lang="en-US" smtClean="0"/>
              <a:pPr/>
              <a:t>11</a:t>
            </a:fld>
            <a:endParaRPr lang="en-US"/>
          </a:p>
        </p:txBody>
      </p:sp>
      <p:sp>
        <p:nvSpPr>
          <p:cNvPr id="8" name="Title 1"/>
          <p:cNvSpPr txBox="1">
            <a:spLocks/>
          </p:cNvSpPr>
          <p:nvPr/>
        </p:nvSpPr>
        <p:spPr>
          <a:xfrm>
            <a:off x="152400" y="304800"/>
            <a:ext cx="8610600" cy="609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kern="0" cap="small" smtClean="0">
                <a:solidFill>
                  <a:srgbClr val="007AC2"/>
                </a:solidFill>
                <a:latin typeface="Arial"/>
              </a:rPr>
              <a:t>Same Failure Factors in Agile and Waterfall</a:t>
            </a:r>
            <a:endParaRPr lang="en-US" sz="2400" cap="small"/>
          </a:p>
        </p:txBody>
      </p:sp>
    </p:spTree>
    <p:extLst>
      <p:ext uri="{BB962C8B-B14F-4D97-AF65-F5344CB8AC3E}">
        <p14:creationId xmlns:p14="http://schemas.microsoft.com/office/powerpoint/2010/main" val="2540694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791189" cy="400050"/>
          </a:xfrm>
        </p:spPr>
        <p:txBody>
          <a:bodyPr anchor="t" anchorCtr="0">
            <a:noAutofit/>
          </a:bodyPr>
          <a:lstStyle/>
          <a:p>
            <a:r>
              <a:rPr lang="en-US" cap="small" dirty="0" smtClean="0">
                <a:solidFill>
                  <a:srgbClr val="0070C0"/>
                </a:solidFill>
              </a:rPr>
              <a:t>Discussion</a:t>
            </a:r>
            <a:endParaRPr lang="en-US" cap="small" dirty="0">
              <a:solidFill>
                <a:srgbClr val="0070C0"/>
              </a:solidFill>
            </a:endParaRPr>
          </a:p>
        </p:txBody>
      </p:sp>
      <p:sp>
        <p:nvSpPr>
          <p:cNvPr id="3" name="Content Placeholder 2"/>
          <p:cNvSpPr>
            <a:spLocks noGrp="1"/>
          </p:cNvSpPr>
          <p:nvPr>
            <p:ph idx="1"/>
          </p:nvPr>
        </p:nvSpPr>
        <p:spPr>
          <a:xfrm>
            <a:off x="685800" y="1524000"/>
            <a:ext cx="8077200" cy="4267200"/>
          </a:xfrm>
        </p:spPr>
        <p:txBody>
          <a:bodyPr>
            <a:normAutofit/>
          </a:bodyPr>
          <a:lstStyle/>
          <a:p>
            <a:pPr marL="0" indent="0">
              <a:buNone/>
            </a:pPr>
            <a:r>
              <a:rPr lang="en-US" sz="2400" dirty="0" smtClean="0">
                <a:solidFill>
                  <a:srgbClr val="0070C0"/>
                </a:solidFill>
              </a:rPr>
              <a:t>Today, what inhibits or limits your ability to embrace agile and agility?</a:t>
            </a:r>
          </a:p>
          <a:p>
            <a:pPr lvl="1"/>
            <a:r>
              <a:rPr lang="en-US" sz="2400" dirty="0">
                <a:solidFill>
                  <a:srgbClr val="7030A0"/>
                </a:solidFill>
              </a:rPr>
              <a:t>Which conditions can you control or change?</a:t>
            </a:r>
          </a:p>
          <a:p>
            <a:pPr lvl="1"/>
            <a:endParaRPr lang="en-US" dirty="0" smtClean="0">
              <a:solidFill>
                <a:srgbClr val="0070C0"/>
              </a:solidFill>
            </a:endParaRPr>
          </a:p>
          <a:p>
            <a:pPr marL="0" indent="0">
              <a:buNone/>
            </a:pPr>
            <a:r>
              <a:rPr lang="en-US" sz="2400" dirty="0" smtClean="0">
                <a:solidFill>
                  <a:srgbClr val="0070C0"/>
                </a:solidFill>
              </a:rPr>
              <a:t>How can you help your teams embrace new ways of working?</a:t>
            </a:r>
            <a:endParaRPr lang="en-US" sz="2400" dirty="0">
              <a:solidFill>
                <a:srgbClr val="0070C0"/>
              </a:solidFill>
            </a:endParaRPr>
          </a:p>
          <a:p>
            <a:pPr lvl="1"/>
            <a:r>
              <a:rPr lang="en-US" sz="2400" dirty="0" smtClean="0">
                <a:solidFill>
                  <a:srgbClr val="7030A0"/>
                </a:solidFill>
              </a:rPr>
              <a:t>What lessons learned</a:t>
            </a:r>
            <a:r>
              <a:rPr lang="en-US" sz="2400" dirty="0">
                <a:solidFill>
                  <a:srgbClr val="7030A0"/>
                </a:solidFill>
              </a:rPr>
              <a:t> from your </a:t>
            </a:r>
            <a:r>
              <a:rPr lang="en-US" sz="2400" dirty="0" smtClean="0">
                <a:solidFill>
                  <a:srgbClr val="7030A0"/>
                </a:solidFill>
              </a:rPr>
              <a:t>past experiences might apply?</a:t>
            </a:r>
            <a:endParaRPr lang="en-US" sz="2400" dirty="0">
              <a:solidFill>
                <a:srgbClr val="7030A0"/>
              </a:solidFill>
            </a:endParaRPr>
          </a:p>
          <a:p>
            <a:pPr marL="0" indent="0">
              <a:buNone/>
            </a:pPr>
            <a:endParaRPr lang="en-US" dirty="0">
              <a:solidFill>
                <a:srgbClr val="0070C0"/>
              </a:solidFill>
            </a:endParaRPr>
          </a:p>
          <a:p>
            <a:pPr marL="0" indent="0">
              <a:buNone/>
            </a:pPr>
            <a:endParaRPr lang="en-US" dirty="0">
              <a:solidFill>
                <a:srgbClr val="0070C0"/>
              </a:solidFill>
            </a:endParaRPr>
          </a:p>
        </p:txBody>
      </p:sp>
    </p:spTree>
    <p:extLst>
      <p:ext uri="{BB962C8B-B14F-4D97-AF65-F5344CB8AC3E}">
        <p14:creationId xmlns:p14="http://schemas.microsoft.com/office/powerpoint/2010/main" val="3619583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7772400" cy="437527"/>
          </a:xfrm>
        </p:spPr>
        <p:txBody>
          <a:bodyPr>
            <a:noAutofit/>
          </a:bodyPr>
          <a:lstStyle/>
          <a:p>
            <a:r>
              <a:rPr lang="en-US" cap="small" dirty="0" smtClean="0">
                <a:solidFill>
                  <a:srgbClr val="0070C0"/>
                </a:solidFill>
              </a:rPr>
              <a:t>Sign-Post:  Marry </a:t>
            </a:r>
            <a:r>
              <a:rPr lang="en-US" cap="small" dirty="0">
                <a:solidFill>
                  <a:srgbClr val="0070C0"/>
                </a:solidFill>
              </a:rPr>
              <a:t>Principles &amp; Practice</a:t>
            </a:r>
          </a:p>
        </p:txBody>
      </p:sp>
      <p:pic>
        <p:nvPicPr>
          <p:cNvPr id="3" name="Picture 2"/>
          <p:cNvPicPr>
            <a:picLocks noChangeAspect="1"/>
          </p:cNvPicPr>
          <p:nvPr/>
        </p:nvPicPr>
        <p:blipFill>
          <a:blip r:embed="rId3"/>
          <a:stretch>
            <a:fillRect/>
          </a:stretch>
        </p:blipFill>
        <p:spPr>
          <a:xfrm>
            <a:off x="1066800" y="1676400"/>
            <a:ext cx="7105650" cy="4002487"/>
          </a:xfrm>
          <a:prstGeom prst="rect">
            <a:avLst/>
          </a:prstGeom>
        </p:spPr>
      </p:pic>
      <p:sp>
        <p:nvSpPr>
          <p:cNvPr id="4" name="TextBox 3"/>
          <p:cNvSpPr txBox="1"/>
          <p:nvPr/>
        </p:nvSpPr>
        <p:spPr>
          <a:xfrm>
            <a:off x="6019800" y="5791200"/>
            <a:ext cx="2494423" cy="230832"/>
          </a:xfrm>
          <a:prstGeom prst="rect">
            <a:avLst/>
          </a:prstGeom>
          <a:noFill/>
        </p:spPr>
        <p:txBody>
          <a:bodyPr wrap="square" rtlCol="0">
            <a:spAutoFit/>
          </a:bodyPr>
          <a:lstStyle/>
          <a:p>
            <a:r>
              <a:rPr lang="en-US" sz="900" b="1" dirty="0">
                <a:solidFill>
                  <a:srgbClr val="0070C0"/>
                </a:solidFill>
              </a:rPr>
              <a:t>Source:  PMI Agile Practice Guide.</a:t>
            </a:r>
          </a:p>
        </p:txBody>
      </p:sp>
    </p:spTree>
    <p:extLst>
      <p:ext uri="{BB962C8B-B14F-4D97-AF65-F5344CB8AC3E}">
        <p14:creationId xmlns:p14="http://schemas.microsoft.com/office/powerpoint/2010/main" val="603916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772400" cy="514350"/>
          </a:xfrm>
        </p:spPr>
        <p:txBody>
          <a:bodyPr anchor="t" anchorCtr="0">
            <a:noAutofit/>
          </a:bodyPr>
          <a:lstStyle/>
          <a:p>
            <a:r>
              <a:rPr lang="en-US" cap="small" dirty="0" smtClean="0">
                <a:solidFill>
                  <a:srgbClr val="0070C0"/>
                </a:solidFill>
              </a:rPr>
              <a:t>Sign-Post:  </a:t>
            </a:r>
            <a:r>
              <a:rPr lang="en-US" cap="small" dirty="0">
                <a:solidFill>
                  <a:srgbClr val="0070C0"/>
                </a:solidFill>
              </a:rPr>
              <a:t>Marry Principles &amp; Practice</a:t>
            </a:r>
            <a:endParaRPr lang="en-US" sz="3200" dirty="0"/>
          </a:p>
        </p:txBody>
      </p:sp>
      <p:pic>
        <p:nvPicPr>
          <p:cNvPr id="5" name="Picture 4"/>
          <p:cNvPicPr>
            <a:picLocks noChangeAspect="1"/>
          </p:cNvPicPr>
          <p:nvPr/>
        </p:nvPicPr>
        <p:blipFill>
          <a:blip r:embed="rId3"/>
          <a:stretch>
            <a:fillRect/>
          </a:stretch>
        </p:blipFill>
        <p:spPr>
          <a:xfrm>
            <a:off x="664856" y="1714500"/>
            <a:ext cx="6958384" cy="3432607"/>
          </a:xfrm>
          <a:prstGeom prst="rect">
            <a:avLst/>
          </a:prstGeom>
        </p:spPr>
      </p:pic>
    </p:spTree>
    <p:extLst>
      <p:ext uri="{BB962C8B-B14F-4D97-AF65-F5344CB8AC3E}">
        <p14:creationId xmlns:p14="http://schemas.microsoft.com/office/powerpoint/2010/main" val="731495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2" y="381000"/>
            <a:ext cx="8286750" cy="446680"/>
          </a:xfrm>
        </p:spPr>
        <p:txBody>
          <a:bodyPr>
            <a:noAutofit/>
          </a:bodyPr>
          <a:lstStyle/>
          <a:p>
            <a:r>
              <a:rPr lang="en-US" cap="small" dirty="0" smtClean="0">
                <a:solidFill>
                  <a:srgbClr val="0070C0"/>
                </a:solidFill>
              </a:rPr>
              <a:t>Sign-Post:  </a:t>
            </a:r>
            <a:r>
              <a:rPr lang="en-US" cap="small" dirty="0">
                <a:solidFill>
                  <a:srgbClr val="0070C0"/>
                </a:solidFill>
              </a:rPr>
              <a:t>Marry Principles &amp; Practice</a:t>
            </a:r>
            <a:endParaRPr lang="en-US" sz="3200" dirty="0"/>
          </a:p>
        </p:txBody>
      </p:sp>
      <p:pic>
        <p:nvPicPr>
          <p:cNvPr id="3" name="Picture 2"/>
          <p:cNvPicPr>
            <a:picLocks noChangeAspect="1"/>
          </p:cNvPicPr>
          <p:nvPr/>
        </p:nvPicPr>
        <p:blipFill rotWithShape="1">
          <a:blip r:embed="rId3"/>
          <a:srcRect l="859"/>
          <a:stretch/>
        </p:blipFill>
        <p:spPr>
          <a:xfrm>
            <a:off x="1554324" y="1253503"/>
            <a:ext cx="6294275" cy="4598337"/>
          </a:xfrm>
          <a:prstGeom prst="rect">
            <a:avLst/>
          </a:prstGeom>
        </p:spPr>
      </p:pic>
      <p:sp>
        <p:nvSpPr>
          <p:cNvPr id="4" name="TextBox 3"/>
          <p:cNvSpPr txBox="1"/>
          <p:nvPr/>
        </p:nvSpPr>
        <p:spPr>
          <a:xfrm>
            <a:off x="3810000" y="6172200"/>
            <a:ext cx="4988381" cy="230832"/>
          </a:xfrm>
          <a:prstGeom prst="rect">
            <a:avLst/>
          </a:prstGeom>
          <a:noFill/>
        </p:spPr>
        <p:txBody>
          <a:bodyPr wrap="square" rtlCol="0">
            <a:spAutoFit/>
          </a:bodyPr>
          <a:lstStyle/>
          <a:p>
            <a:r>
              <a:rPr lang="en-US" sz="900" b="1" dirty="0">
                <a:solidFill>
                  <a:srgbClr val="0070C0"/>
                </a:solidFill>
              </a:rPr>
              <a:t>http://www.nathaliekarasek.com/12-agile-principles/</a:t>
            </a:r>
          </a:p>
        </p:txBody>
      </p:sp>
    </p:spTree>
    <p:extLst>
      <p:ext uri="{BB962C8B-B14F-4D97-AF65-F5344CB8AC3E}">
        <p14:creationId xmlns:p14="http://schemas.microsoft.com/office/powerpoint/2010/main" val="1494356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54" y="304800"/>
            <a:ext cx="7072313" cy="399487"/>
          </a:xfrm>
        </p:spPr>
        <p:txBody>
          <a:bodyPr>
            <a:noAutofit/>
          </a:bodyPr>
          <a:lstStyle/>
          <a:p>
            <a:r>
              <a:rPr lang="en-US" cap="small" dirty="0">
                <a:solidFill>
                  <a:srgbClr val="0070C0"/>
                </a:solidFill>
              </a:rPr>
              <a:t>Agile-aligned Practices - Backlog</a:t>
            </a:r>
          </a:p>
        </p:txBody>
      </p:sp>
      <p:pic>
        <p:nvPicPr>
          <p:cNvPr id="3" name="Picture 2"/>
          <p:cNvPicPr>
            <a:picLocks noChangeAspect="1"/>
          </p:cNvPicPr>
          <p:nvPr/>
        </p:nvPicPr>
        <p:blipFill>
          <a:blip r:embed="rId3"/>
          <a:stretch>
            <a:fillRect/>
          </a:stretch>
        </p:blipFill>
        <p:spPr>
          <a:xfrm>
            <a:off x="5486400" y="864703"/>
            <a:ext cx="3630584" cy="5370027"/>
          </a:xfrm>
          <a:prstGeom prst="rect">
            <a:avLst/>
          </a:prstGeom>
        </p:spPr>
      </p:pic>
      <p:sp>
        <p:nvSpPr>
          <p:cNvPr id="5" name="TextBox 4"/>
          <p:cNvSpPr txBox="1"/>
          <p:nvPr/>
        </p:nvSpPr>
        <p:spPr>
          <a:xfrm>
            <a:off x="-17418" y="5791200"/>
            <a:ext cx="6951617" cy="230832"/>
          </a:xfrm>
          <a:prstGeom prst="rect">
            <a:avLst/>
          </a:prstGeom>
          <a:noFill/>
        </p:spPr>
        <p:txBody>
          <a:bodyPr wrap="square" rtlCol="0">
            <a:spAutoFit/>
          </a:bodyPr>
          <a:lstStyle/>
          <a:p>
            <a:r>
              <a:rPr lang="en-US" sz="900" b="1" dirty="0">
                <a:solidFill>
                  <a:srgbClr val="0070C0"/>
                </a:solidFill>
              </a:rPr>
              <a:t>https://www.telerik.com/blogs/the-importance-of-prioritizing-and-sizing-your-backlog-for-agile-planning</a:t>
            </a:r>
          </a:p>
        </p:txBody>
      </p:sp>
    </p:spTree>
    <p:extLst>
      <p:ext uri="{BB962C8B-B14F-4D97-AF65-F5344CB8AC3E}">
        <p14:creationId xmlns:p14="http://schemas.microsoft.com/office/powerpoint/2010/main" val="1727334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304800"/>
            <a:ext cx="8200715" cy="457200"/>
          </a:xfrm>
        </p:spPr>
        <p:txBody>
          <a:bodyPr anchor="t" anchorCtr="0">
            <a:noAutofit/>
          </a:bodyPr>
          <a:lstStyle/>
          <a:p>
            <a:r>
              <a:rPr lang="en-US" cap="small" dirty="0">
                <a:solidFill>
                  <a:srgbClr val="0070C0"/>
                </a:solidFill>
              </a:rPr>
              <a:t>Agile-aligned Practices - Roles</a:t>
            </a:r>
            <a:endParaRPr lang="en-US" sz="3600" dirty="0"/>
          </a:p>
        </p:txBody>
      </p:sp>
      <p:pic>
        <p:nvPicPr>
          <p:cNvPr id="4" name="Picture 3"/>
          <p:cNvPicPr>
            <a:picLocks noChangeAspect="1"/>
          </p:cNvPicPr>
          <p:nvPr/>
        </p:nvPicPr>
        <p:blipFill>
          <a:blip r:embed="rId3"/>
          <a:stretch>
            <a:fillRect/>
          </a:stretch>
        </p:blipFill>
        <p:spPr>
          <a:xfrm>
            <a:off x="381000" y="1219200"/>
            <a:ext cx="7791053" cy="4631756"/>
          </a:xfrm>
          <a:prstGeom prst="rect">
            <a:avLst/>
          </a:prstGeom>
        </p:spPr>
      </p:pic>
    </p:spTree>
    <p:extLst>
      <p:ext uri="{BB962C8B-B14F-4D97-AF65-F5344CB8AC3E}">
        <p14:creationId xmlns:p14="http://schemas.microsoft.com/office/powerpoint/2010/main" val="3939119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868" y="381000"/>
            <a:ext cx="6900863" cy="399487"/>
          </a:xfrm>
        </p:spPr>
        <p:txBody>
          <a:bodyPr>
            <a:noAutofit/>
          </a:bodyPr>
          <a:lstStyle/>
          <a:p>
            <a:r>
              <a:rPr lang="en-US" sz="2400" cap="small" dirty="0">
                <a:solidFill>
                  <a:srgbClr val="0070C0"/>
                </a:solidFill>
              </a:rPr>
              <a:t>Agile-aligned Practices – Daily Standup</a:t>
            </a:r>
          </a:p>
        </p:txBody>
      </p:sp>
      <p:pic>
        <p:nvPicPr>
          <p:cNvPr id="3" name="Picture 2"/>
          <p:cNvPicPr>
            <a:picLocks noChangeAspect="1"/>
          </p:cNvPicPr>
          <p:nvPr/>
        </p:nvPicPr>
        <p:blipFill rotWithShape="1">
          <a:blip r:embed="rId3"/>
          <a:srcRect t="20971"/>
          <a:stretch/>
        </p:blipFill>
        <p:spPr>
          <a:xfrm>
            <a:off x="1219200" y="1371600"/>
            <a:ext cx="6762750" cy="4199955"/>
          </a:xfrm>
          <a:prstGeom prst="rect">
            <a:avLst/>
          </a:prstGeom>
        </p:spPr>
      </p:pic>
      <p:sp>
        <p:nvSpPr>
          <p:cNvPr id="4" name="TextBox 3"/>
          <p:cNvSpPr txBox="1"/>
          <p:nvPr/>
        </p:nvSpPr>
        <p:spPr>
          <a:xfrm>
            <a:off x="4038600" y="6104274"/>
            <a:ext cx="4648200" cy="230832"/>
          </a:xfrm>
          <a:prstGeom prst="rect">
            <a:avLst/>
          </a:prstGeom>
          <a:noFill/>
        </p:spPr>
        <p:txBody>
          <a:bodyPr wrap="square" rtlCol="0">
            <a:spAutoFit/>
          </a:bodyPr>
          <a:lstStyle/>
          <a:p>
            <a:r>
              <a:rPr lang="en-US" sz="900" b="1" dirty="0">
                <a:solidFill>
                  <a:srgbClr val="0070C0"/>
                </a:solidFill>
              </a:rPr>
              <a:t>http://www.full-stackagile.com/2018/03/01/dont-rename-the-sprint-review/.</a:t>
            </a:r>
          </a:p>
        </p:txBody>
      </p:sp>
    </p:spTree>
    <p:extLst>
      <p:ext uri="{BB962C8B-B14F-4D97-AF65-F5344CB8AC3E}">
        <p14:creationId xmlns:p14="http://schemas.microsoft.com/office/powerpoint/2010/main" val="16531127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41" y="304800"/>
            <a:ext cx="7015163" cy="399487"/>
          </a:xfrm>
        </p:spPr>
        <p:txBody>
          <a:bodyPr>
            <a:noAutofit/>
          </a:bodyPr>
          <a:lstStyle/>
          <a:p>
            <a:r>
              <a:rPr lang="en-US" cap="small" dirty="0">
                <a:solidFill>
                  <a:srgbClr val="0070C0"/>
                </a:solidFill>
              </a:rPr>
              <a:t>Agile-aligned Practices - Demos</a:t>
            </a:r>
          </a:p>
        </p:txBody>
      </p:sp>
      <p:sp>
        <p:nvSpPr>
          <p:cNvPr id="4" name="TextBox 3"/>
          <p:cNvSpPr txBox="1"/>
          <p:nvPr/>
        </p:nvSpPr>
        <p:spPr>
          <a:xfrm>
            <a:off x="3810000" y="6059227"/>
            <a:ext cx="4953000" cy="253916"/>
          </a:xfrm>
          <a:prstGeom prst="rect">
            <a:avLst/>
          </a:prstGeom>
          <a:noFill/>
        </p:spPr>
        <p:txBody>
          <a:bodyPr wrap="square" rtlCol="0">
            <a:spAutoFit/>
          </a:bodyPr>
          <a:lstStyle/>
          <a:p>
            <a:r>
              <a:rPr lang="en-US" sz="1050" b="1" dirty="0">
                <a:solidFill>
                  <a:srgbClr val="0070C0"/>
                </a:solidFill>
              </a:rPr>
              <a:t>http://www.full-stackagile.com/2018/03/01/dont-rename-the-sprint-review/.</a:t>
            </a:r>
          </a:p>
        </p:txBody>
      </p:sp>
      <p:pic>
        <p:nvPicPr>
          <p:cNvPr id="5" name="Picture 4"/>
          <p:cNvPicPr>
            <a:picLocks noChangeAspect="1"/>
          </p:cNvPicPr>
          <p:nvPr/>
        </p:nvPicPr>
        <p:blipFill>
          <a:blip r:embed="rId3"/>
          <a:stretch>
            <a:fillRect/>
          </a:stretch>
        </p:blipFill>
        <p:spPr>
          <a:xfrm>
            <a:off x="1447800" y="1145048"/>
            <a:ext cx="5829300" cy="4473418"/>
          </a:xfrm>
          <a:prstGeom prst="rect">
            <a:avLst/>
          </a:prstGeom>
        </p:spPr>
      </p:pic>
    </p:spTree>
    <p:extLst>
      <p:ext uri="{BB962C8B-B14F-4D97-AF65-F5344CB8AC3E}">
        <p14:creationId xmlns:p14="http://schemas.microsoft.com/office/powerpoint/2010/main" val="34964949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381000"/>
            <a:ext cx="6786563" cy="545771"/>
          </a:xfrm>
        </p:spPr>
        <p:txBody>
          <a:bodyPr>
            <a:normAutofit/>
          </a:bodyPr>
          <a:lstStyle/>
          <a:p>
            <a:r>
              <a:rPr lang="en-US" cap="small" dirty="0">
                <a:solidFill>
                  <a:srgbClr val="0070C0"/>
                </a:solidFill>
              </a:rPr>
              <a:t>Learning Objectives</a:t>
            </a:r>
          </a:p>
        </p:txBody>
      </p:sp>
      <p:sp>
        <p:nvSpPr>
          <p:cNvPr id="3" name="Content Placeholder 2"/>
          <p:cNvSpPr>
            <a:spLocks noGrp="1"/>
          </p:cNvSpPr>
          <p:nvPr>
            <p:ph idx="1"/>
          </p:nvPr>
        </p:nvSpPr>
        <p:spPr>
          <a:xfrm>
            <a:off x="533400" y="1219200"/>
            <a:ext cx="8248650" cy="4648200"/>
          </a:xfrm>
        </p:spPr>
        <p:txBody>
          <a:bodyPr/>
          <a:lstStyle/>
          <a:p>
            <a:pPr marL="0" indent="0">
              <a:buNone/>
            </a:pPr>
            <a:r>
              <a:rPr lang="en-US" sz="2400" dirty="0" smtClean="0">
                <a:solidFill>
                  <a:srgbClr val="0070C0"/>
                </a:solidFill>
              </a:rPr>
              <a:t>As a result of attending this session, individuals will be able to:</a:t>
            </a:r>
          </a:p>
          <a:p>
            <a:pPr lvl="1">
              <a:spcAft>
                <a:spcPts val="450"/>
              </a:spcAft>
            </a:pPr>
            <a:r>
              <a:rPr lang="en-US" sz="2400" dirty="0" smtClean="0">
                <a:solidFill>
                  <a:srgbClr val="0070C0"/>
                </a:solidFill>
              </a:rPr>
              <a:t>Consider how to adapt sponsor behaviors to enable agile and agility</a:t>
            </a:r>
          </a:p>
          <a:p>
            <a:pPr lvl="1">
              <a:spcAft>
                <a:spcPts val="450"/>
              </a:spcAft>
            </a:pPr>
            <a:r>
              <a:rPr lang="en-US" sz="2400" dirty="0" smtClean="0">
                <a:solidFill>
                  <a:srgbClr val="0070C0"/>
                </a:solidFill>
              </a:rPr>
              <a:t>Better articulate the concepts of agile and agility</a:t>
            </a:r>
          </a:p>
          <a:p>
            <a:pPr lvl="1">
              <a:spcAft>
                <a:spcPts val="450"/>
              </a:spcAft>
            </a:pPr>
            <a:r>
              <a:rPr lang="en-US" sz="2400" dirty="0" smtClean="0">
                <a:solidFill>
                  <a:srgbClr val="0070C0"/>
                </a:solidFill>
              </a:rPr>
              <a:t>Guide thoughts and actions using agile and agility sign-posts</a:t>
            </a:r>
          </a:p>
          <a:p>
            <a:pPr lvl="1">
              <a:spcAft>
                <a:spcPts val="450"/>
              </a:spcAft>
            </a:pPr>
            <a:r>
              <a:rPr lang="en-US" sz="2400" dirty="0" smtClean="0">
                <a:solidFill>
                  <a:srgbClr val="0070C0"/>
                </a:solidFill>
              </a:rPr>
              <a:t>Immediately apply learnings from the session within any teams</a:t>
            </a:r>
          </a:p>
          <a:p>
            <a:endParaRPr lang="en-US" dirty="0"/>
          </a:p>
        </p:txBody>
      </p:sp>
    </p:spTree>
    <p:extLst>
      <p:ext uri="{BB962C8B-B14F-4D97-AF65-F5344CB8AC3E}">
        <p14:creationId xmlns:p14="http://schemas.microsoft.com/office/powerpoint/2010/main" val="402709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32" y="381001"/>
            <a:ext cx="8202268" cy="381000"/>
          </a:xfrm>
        </p:spPr>
        <p:txBody>
          <a:bodyPr>
            <a:noAutofit/>
          </a:bodyPr>
          <a:lstStyle/>
          <a:p>
            <a:r>
              <a:rPr lang="en-US" cap="small" dirty="0">
                <a:solidFill>
                  <a:srgbClr val="0070C0"/>
                </a:solidFill>
              </a:rPr>
              <a:t>Agile-aligned Practices – Sprint/Iteration</a:t>
            </a:r>
          </a:p>
        </p:txBody>
      </p:sp>
      <p:pic>
        <p:nvPicPr>
          <p:cNvPr id="3" name="Picture 2"/>
          <p:cNvPicPr>
            <a:picLocks noChangeAspect="1"/>
          </p:cNvPicPr>
          <p:nvPr/>
        </p:nvPicPr>
        <p:blipFill>
          <a:blip r:embed="rId3"/>
          <a:stretch>
            <a:fillRect/>
          </a:stretch>
        </p:blipFill>
        <p:spPr>
          <a:xfrm>
            <a:off x="484532" y="1543050"/>
            <a:ext cx="7970012" cy="3480974"/>
          </a:xfrm>
          <a:prstGeom prst="rect">
            <a:avLst/>
          </a:prstGeom>
        </p:spPr>
      </p:pic>
      <p:sp>
        <p:nvSpPr>
          <p:cNvPr id="4" name="TextBox 3"/>
          <p:cNvSpPr txBox="1"/>
          <p:nvPr/>
        </p:nvSpPr>
        <p:spPr>
          <a:xfrm>
            <a:off x="4038600" y="6096000"/>
            <a:ext cx="2742158" cy="230832"/>
          </a:xfrm>
          <a:prstGeom prst="rect">
            <a:avLst/>
          </a:prstGeom>
          <a:noFill/>
        </p:spPr>
        <p:txBody>
          <a:bodyPr wrap="square" rtlCol="0">
            <a:spAutoFit/>
          </a:bodyPr>
          <a:lstStyle/>
          <a:p>
            <a:r>
              <a:rPr lang="en-US" sz="900" b="1" dirty="0">
                <a:solidFill>
                  <a:srgbClr val="0070C0"/>
                </a:solidFill>
              </a:rPr>
              <a:t>https://deanhume.com/the-ideal-sprint-length/</a:t>
            </a:r>
          </a:p>
        </p:txBody>
      </p:sp>
    </p:spTree>
    <p:extLst>
      <p:ext uri="{BB962C8B-B14F-4D97-AF65-F5344CB8AC3E}">
        <p14:creationId xmlns:p14="http://schemas.microsoft.com/office/powerpoint/2010/main" val="40251339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120" y="304801"/>
            <a:ext cx="8024480" cy="381000"/>
          </a:xfrm>
        </p:spPr>
        <p:txBody>
          <a:bodyPr>
            <a:noAutofit/>
          </a:bodyPr>
          <a:lstStyle/>
          <a:p>
            <a:r>
              <a:rPr lang="en-US" cap="small" dirty="0">
                <a:solidFill>
                  <a:srgbClr val="0070C0"/>
                </a:solidFill>
              </a:rPr>
              <a:t>Agile-aligned Practices - Retrospectives</a:t>
            </a:r>
          </a:p>
        </p:txBody>
      </p:sp>
      <p:pic>
        <p:nvPicPr>
          <p:cNvPr id="4" name="Picture 3"/>
          <p:cNvPicPr>
            <a:picLocks noChangeAspect="1"/>
          </p:cNvPicPr>
          <p:nvPr/>
        </p:nvPicPr>
        <p:blipFill>
          <a:blip r:embed="rId3"/>
          <a:stretch>
            <a:fillRect/>
          </a:stretch>
        </p:blipFill>
        <p:spPr>
          <a:xfrm>
            <a:off x="457200" y="1371600"/>
            <a:ext cx="8270932" cy="4284017"/>
          </a:xfrm>
          <a:prstGeom prst="rect">
            <a:avLst/>
          </a:prstGeom>
        </p:spPr>
      </p:pic>
      <p:sp>
        <p:nvSpPr>
          <p:cNvPr id="3" name="TextBox 2"/>
          <p:cNvSpPr txBox="1"/>
          <p:nvPr/>
        </p:nvSpPr>
        <p:spPr>
          <a:xfrm>
            <a:off x="4114800" y="6055667"/>
            <a:ext cx="4046055" cy="230832"/>
          </a:xfrm>
          <a:prstGeom prst="rect">
            <a:avLst/>
          </a:prstGeom>
          <a:noFill/>
        </p:spPr>
        <p:txBody>
          <a:bodyPr wrap="square" rtlCol="0">
            <a:spAutoFit/>
          </a:bodyPr>
          <a:lstStyle/>
          <a:p>
            <a:r>
              <a:rPr lang="en-US" sz="900" b="1" dirty="0">
                <a:solidFill>
                  <a:srgbClr val="0070C0"/>
                </a:solidFill>
              </a:rPr>
              <a:t>https://www.scrum.org/resources/what-is-a-sprint-retrospective</a:t>
            </a:r>
          </a:p>
        </p:txBody>
      </p:sp>
    </p:spTree>
    <p:extLst>
      <p:ext uri="{BB962C8B-B14F-4D97-AF65-F5344CB8AC3E}">
        <p14:creationId xmlns:p14="http://schemas.microsoft.com/office/powerpoint/2010/main" val="40733846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1"/>
            <a:ext cx="8077200" cy="228600"/>
          </a:xfrm>
        </p:spPr>
        <p:txBody>
          <a:bodyPr>
            <a:noAutofit/>
          </a:bodyPr>
          <a:lstStyle/>
          <a:p>
            <a:r>
              <a:rPr lang="en-US" sz="2400" cap="small" dirty="0">
                <a:solidFill>
                  <a:srgbClr val="0070C0"/>
                </a:solidFill>
              </a:rPr>
              <a:t>Agile-aligned Practices:  Other Tools/Practices</a:t>
            </a:r>
          </a:p>
        </p:txBody>
      </p:sp>
      <p:sp>
        <p:nvSpPr>
          <p:cNvPr id="5" name="TextBox 4"/>
          <p:cNvSpPr txBox="1"/>
          <p:nvPr/>
        </p:nvSpPr>
        <p:spPr>
          <a:xfrm>
            <a:off x="361950" y="1295400"/>
            <a:ext cx="8572500" cy="4896212"/>
          </a:xfrm>
          <a:prstGeom prst="rect">
            <a:avLst/>
          </a:prstGeom>
          <a:noFill/>
        </p:spPr>
        <p:txBody>
          <a:bodyPr wrap="square" rtlCol="0">
            <a:spAutoFit/>
          </a:bodyPr>
          <a:lstStyle/>
          <a:p>
            <a:pPr marL="214313" indent="-214313">
              <a:spcBef>
                <a:spcPts val="450"/>
              </a:spcBef>
              <a:spcAft>
                <a:spcPts val="900"/>
              </a:spcAft>
              <a:buFont typeface="Arial" panose="020B0604020202020204" pitchFamily="34" charset="0"/>
              <a:buChar char="•"/>
            </a:pPr>
            <a:r>
              <a:rPr lang="en-US" sz="2400" dirty="0">
                <a:solidFill>
                  <a:srgbClr val="0070C0"/>
                </a:solidFill>
              </a:rPr>
              <a:t>Kanban board </a:t>
            </a:r>
            <a:r>
              <a:rPr lang="en-US" sz="2400" dirty="0"/>
              <a:t>– visualizing work to enhance the value stream</a:t>
            </a:r>
          </a:p>
          <a:p>
            <a:pPr marL="214313" indent="-214313">
              <a:spcBef>
                <a:spcPts val="450"/>
              </a:spcBef>
              <a:spcAft>
                <a:spcPts val="900"/>
              </a:spcAft>
              <a:buFont typeface="Arial" panose="020B0604020202020204" pitchFamily="34" charset="0"/>
              <a:buChar char="•"/>
            </a:pPr>
            <a:r>
              <a:rPr lang="en-US" sz="2400" dirty="0">
                <a:solidFill>
                  <a:srgbClr val="0070C0"/>
                </a:solidFill>
              </a:rPr>
              <a:t>Paired work </a:t>
            </a:r>
            <a:r>
              <a:rPr lang="en-US" sz="2400" dirty="0"/>
              <a:t>– quality testing and development together</a:t>
            </a:r>
          </a:p>
          <a:p>
            <a:pPr marL="214313" indent="-214313">
              <a:spcBef>
                <a:spcPts val="450"/>
              </a:spcBef>
              <a:spcAft>
                <a:spcPts val="900"/>
              </a:spcAft>
              <a:buFont typeface="Arial" panose="020B0604020202020204" pitchFamily="34" charset="0"/>
              <a:buChar char="•"/>
            </a:pPr>
            <a:r>
              <a:rPr lang="en-US" sz="2400" dirty="0">
                <a:solidFill>
                  <a:srgbClr val="0070C0"/>
                </a:solidFill>
              </a:rPr>
              <a:t>DevOps</a:t>
            </a:r>
            <a:r>
              <a:rPr lang="en-US" sz="2400" dirty="0"/>
              <a:t> – development, testing and release aligned with agile values and principles</a:t>
            </a:r>
          </a:p>
          <a:p>
            <a:pPr marL="214313" indent="-214313">
              <a:spcBef>
                <a:spcPts val="450"/>
              </a:spcBef>
              <a:spcAft>
                <a:spcPts val="900"/>
              </a:spcAft>
              <a:buFont typeface="Arial" panose="020B0604020202020204" pitchFamily="34" charset="0"/>
              <a:buChar char="•"/>
            </a:pPr>
            <a:r>
              <a:rPr lang="en-US" sz="2400" dirty="0">
                <a:solidFill>
                  <a:srgbClr val="0070C0"/>
                </a:solidFill>
              </a:rPr>
              <a:t>Scaling frameworks</a:t>
            </a:r>
            <a:r>
              <a:rPr lang="en-US" sz="2400" dirty="0"/>
              <a:t> – mechanisms for leveraging agile development across multiple teams with a focus on integration, alignment and frequent delivery</a:t>
            </a:r>
          </a:p>
          <a:p>
            <a:pPr marL="214313" indent="-214313">
              <a:spcBef>
                <a:spcPts val="450"/>
              </a:spcBef>
              <a:spcAft>
                <a:spcPts val="900"/>
              </a:spcAft>
              <a:buFont typeface="Arial" panose="020B0604020202020204" pitchFamily="34" charset="0"/>
              <a:buChar char="•"/>
            </a:pPr>
            <a:r>
              <a:rPr lang="en-US" sz="2400" dirty="0">
                <a:solidFill>
                  <a:srgbClr val="0070C0"/>
                </a:solidFill>
              </a:rPr>
              <a:t>Blended approaches </a:t>
            </a:r>
            <a:r>
              <a:rPr lang="en-US" sz="2400" dirty="0"/>
              <a:t>– combining two or more agile practices, e.g. </a:t>
            </a:r>
            <a:r>
              <a:rPr lang="en-US" sz="2400" dirty="0" err="1"/>
              <a:t>Scrumban</a:t>
            </a:r>
            <a:endParaRPr lang="en-US" sz="2400" dirty="0"/>
          </a:p>
          <a:p>
            <a:pPr marL="214313" indent="-214313">
              <a:buFont typeface="Arial" panose="020B0604020202020204" pitchFamily="34" charset="0"/>
              <a:buChar char="•"/>
            </a:pPr>
            <a:endParaRPr lang="en-US" dirty="0"/>
          </a:p>
        </p:txBody>
      </p:sp>
    </p:spTree>
    <p:extLst>
      <p:ext uri="{BB962C8B-B14F-4D97-AF65-F5344CB8AC3E}">
        <p14:creationId xmlns:p14="http://schemas.microsoft.com/office/powerpoint/2010/main" val="331334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1"/>
            <a:ext cx="8153400" cy="381000"/>
          </a:xfrm>
        </p:spPr>
        <p:txBody>
          <a:bodyPr>
            <a:noAutofit/>
          </a:bodyPr>
          <a:lstStyle/>
          <a:p>
            <a:r>
              <a:rPr lang="en-US" cap="small" dirty="0" smtClean="0">
                <a:solidFill>
                  <a:srgbClr val="0070C0"/>
                </a:solidFill>
              </a:rPr>
              <a:t>Sign-Post:  </a:t>
            </a:r>
            <a:r>
              <a:rPr lang="en-US" cap="small" dirty="0">
                <a:solidFill>
                  <a:srgbClr val="0070C0"/>
                </a:solidFill>
              </a:rPr>
              <a:t>Check Your Mental Models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219200"/>
            <a:ext cx="4495800" cy="4985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46279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14053" y="381000"/>
            <a:ext cx="7991747" cy="457200"/>
          </a:xfrm>
        </p:spPr>
        <p:txBody>
          <a:bodyPr>
            <a:noAutofit/>
          </a:bodyPr>
          <a:lstStyle/>
          <a:p>
            <a:r>
              <a:rPr lang="en-US" cap="small" dirty="0" smtClean="0">
                <a:solidFill>
                  <a:srgbClr val="0070C0"/>
                </a:solidFill>
              </a:rPr>
              <a:t>Sign-Post:  </a:t>
            </a:r>
            <a:r>
              <a:rPr lang="en-US" cap="small" dirty="0">
                <a:solidFill>
                  <a:srgbClr val="0070C0"/>
                </a:solidFill>
              </a:rPr>
              <a:t>Check Your Mental Models</a:t>
            </a:r>
          </a:p>
        </p:txBody>
      </p:sp>
      <p:pic>
        <p:nvPicPr>
          <p:cNvPr id="3" name="DVbJD6hH33Y"/>
          <p:cNvPicPr>
            <a:picLocks noGrp="1" noRot="1" noChangeAspect="1"/>
          </p:cNvPicPr>
          <p:nvPr>
            <p:ph idx="1"/>
            <a:videoFile r:link="rId1"/>
          </p:nvPr>
        </p:nvPicPr>
        <p:blipFill>
          <a:blip r:embed="rId4"/>
          <a:stretch>
            <a:fillRect/>
          </a:stretch>
        </p:blipFill>
        <p:spPr>
          <a:xfrm>
            <a:off x="762000" y="1295400"/>
            <a:ext cx="7831667" cy="4405312"/>
          </a:xfrm>
          <a:prstGeom prst="rect">
            <a:avLst/>
          </a:prstGeom>
        </p:spPr>
      </p:pic>
    </p:spTree>
    <p:extLst>
      <p:ext uri="{BB962C8B-B14F-4D97-AF65-F5344CB8AC3E}">
        <p14:creationId xmlns:p14="http://schemas.microsoft.com/office/powerpoint/2010/main" val="18655140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4532" y="381000"/>
            <a:ext cx="8690868" cy="5789434"/>
          </a:xfrm>
          <a:prstGeom prst="rect">
            <a:avLst/>
          </a:prstGeom>
        </p:spPr>
      </p:pic>
    </p:spTree>
    <p:extLst>
      <p:ext uri="{BB962C8B-B14F-4D97-AF65-F5344CB8AC3E}">
        <p14:creationId xmlns:p14="http://schemas.microsoft.com/office/powerpoint/2010/main" val="19397663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43" y="533400"/>
            <a:ext cx="5915025" cy="487226"/>
          </a:xfrm>
        </p:spPr>
        <p:txBody>
          <a:bodyPr>
            <a:noAutofit/>
          </a:bodyPr>
          <a:lstStyle/>
          <a:p>
            <a:r>
              <a:rPr lang="en-US" cap="small" dirty="0" smtClean="0">
                <a:solidFill>
                  <a:srgbClr val="0070C0"/>
                </a:solidFill>
              </a:rPr>
              <a:t>Exercise:  </a:t>
            </a:r>
            <a:r>
              <a:rPr lang="en-US" cap="small" dirty="0">
                <a:solidFill>
                  <a:srgbClr val="0070C0"/>
                </a:solidFill>
              </a:rPr>
              <a:t>See-Own-Do</a:t>
            </a:r>
          </a:p>
        </p:txBody>
      </p:sp>
      <p:sp>
        <p:nvSpPr>
          <p:cNvPr id="3" name="Content Placeholder 2"/>
          <p:cNvSpPr>
            <a:spLocks noGrp="1"/>
          </p:cNvSpPr>
          <p:nvPr>
            <p:ph idx="1"/>
          </p:nvPr>
        </p:nvSpPr>
        <p:spPr>
          <a:xfrm>
            <a:off x="914400" y="1828800"/>
            <a:ext cx="7772400" cy="4038600"/>
          </a:xfrm>
        </p:spPr>
        <p:txBody>
          <a:bodyPr>
            <a:normAutofit fontScale="92500" lnSpcReduction="20000"/>
          </a:bodyPr>
          <a:lstStyle/>
          <a:p>
            <a:pPr marL="385763" indent="-385763">
              <a:buFont typeface="+mj-lt"/>
              <a:buAutoNum type="arabicPeriod"/>
            </a:pPr>
            <a:r>
              <a:rPr lang="en-US" sz="2600" b="1" dirty="0">
                <a:solidFill>
                  <a:srgbClr val="0070C0"/>
                </a:solidFill>
              </a:rPr>
              <a:t>SEE:  </a:t>
            </a:r>
            <a:r>
              <a:rPr lang="en-US" sz="2600" dirty="0">
                <a:solidFill>
                  <a:srgbClr val="0070C0"/>
                </a:solidFill>
              </a:rPr>
              <a:t>Identify one specific challenge within your team that needs to be addressed.</a:t>
            </a:r>
          </a:p>
          <a:p>
            <a:pPr marL="385763" indent="-385763">
              <a:buFont typeface="+mj-lt"/>
              <a:buAutoNum type="arabicPeriod"/>
            </a:pPr>
            <a:r>
              <a:rPr lang="en-US" sz="2600" b="1" dirty="0">
                <a:solidFill>
                  <a:srgbClr val="0070C0"/>
                </a:solidFill>
              </a:rPr>
              <a:t>OWN:  </a:t>
            </a:r>
            <a:r>
              <a:rPr lang="en-US" sz="2600" dirty="0">
                <a:solidFill>
                  <a:srgbClr val="0070C0"/>
                </a:solidFill>
              </a:rPr>
              <a:t>Evaluate how you can contribute to a solution to that challenge.</a:t>
            </a:r>
          </a:p>
          <a:p>
            <a:pPr lvl="1"/>
            <a:r>
              <a:rPr lang="en-US" sz="2600" dirty="0">
                <a:solidFill>
                  <a:srgbClr val="0070C0"/>
                </a:solidFill>
              </a:rPr>
              <a:t> </a:t>
            </a:r>
            <a:r>
              <a:rPr lang="en-US" sz="2600" dirty="0">
                <a:solidFill>
                  <a:srgbClr val="FF0000"/>
                </a:solidFill>
              </a:rPr>
              <a:t>Consider whether you may be part of the problem.</a:t>
            </a:r>
          </a:p>
          <a:p>
            <a:pPr marL="385763" indent="-385763">
              <a:buFont typeface="+mj-lt"/>
              <a:buAutoNum type="arabicPeriod"/>
            </a:pPr>
            <a:r>
              <a:rPr lang="en-US" sz="2600" b="1" dirty="0">
                <a:solidFill>
                  <a:srgbClr val="0070C0"/>
                </a:solidFill>
              </a:rPr>
              <a:t>DO:  </a:t>
            </a:r>
            <a:r>
              <a:rPr lang="en-US" sz="2600" dirty="0">
                <a:solidFill>
                  <a:srgbClr val="0070C0"/>
                </a:solidFill>
              </a:rPr>
              <a:t>Specify one concrete action that you will take to RESOLVE, LEARN or ADVOCATE based on insights from our discussion.</a:t>
            </a:r>
          </a:p>
          <a:p>
            <a:pPr marL="0" indent="0">
              <a:buNone/>
            </a:pPr>
            <a:endParaRPr lang="en-US" dirty="0">
              <a:solidFill>
                <a:srgbClr val="0070C0"/>
              </a:solidFill>
            </a:endParaRPr>
          </a:p>
        </p:txBody>
      </p:sp>
    </p:spTree>
    <p:extLst>
      <p:ext uri="{BB962C8B-B14F-4D97-AF65-F5344CB8AC3E}">
        <p14:creationId xmlns:p14="http://schemas.microsoft.com/office/powerpoint/2010/main" val="30326772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457200"/>
            <a:ext cx="7772400" cy="514350"/>
          </a:xfrm>
        </p:spPr>
        <p:txBody>
          <a:bodyPr anchor="t" anchorCtr="0">
            <a:noAutofit/>
          </a:bodyPr>
          <a:lstStyle/>
          <a:p>
            <a:r>
              <a:rPr lang="en-US" cap="small" dirty="0" smtClean="0">
                <a:solidFill>
                  <a:srgbClr val="0070C0"/>
                </a:solidFill>
              </a:rPr>
              <a:t>Exercise:  Engagement </a:t>
            </a:r>
            <a:r>
              <a:rPr lang="en-US" cap="small" dirty="0">
                <a:solidFill>
                  <a:srgbClr val="0070C0"/>
                </a:solidFill>
              </a:rPr>
              <a:t>o</a:t>
            </a:r>
            <a:r>
              <a:rPr lang="en-US" cap="small" dirty="0" smtClean="0">
                <a:solidFill>
                  <a:srgbClr val="0070C0"/>
                </a:solidFill>
              </a:rPr>
              <a:t>ver the Break</a:t>
            </a:r>
            <a:endParaRPr lang="en-US" cap="small" dirty="0">
              <a:solidFill>
                <a:srgbClr val="0070C0"/>
              </a:solidFill>
            </a:endParaRPr>
          </a:p>
        </p:txBody>
      </p:sp>
      <p:sp>
        <p:nvSpPr>
          <p:cNvPr id="3" name="Content Placeholder 2"/>
          <p:cNvSpPr>
            <a:spLocks noGrp="1"/>
          </p:cNvSpPr>
          <p:nvPr>
            <p:ph idx="1"/>
          </p:nvPr>
        </p:nvSpPr>
        <p:spPr>
          <a:xfrm>
            <a:off x="400050" y="1543050"/>
            <a:ext cx="8515350" cy="3829050"/>
          </a:xfrm>
        </p:spPr>
        <p:txBody>
          <a:bodyPr>
            <a:noAutofit/>
          </a:bodyPr>
          <a:lstStyle/>
          <a:p>
            <a:pPr marL="0" indent="0">
              <a:lnSpc>
                <a:spcPct val="100000"/>
              </a:lnSpc>
              <a:spcBef>
                <a:spcPts val="0"/>
              </a:spcBef>
              <a:spcAft>
                <a:spcPts val="450"/>
              </a:spcAft>
              <a:buNone/>
            </a:pPr>
            <a:r>
              <a:rPr lang="en-US" b="1" dirty="0">
                <a:solidFill>
                  <a:srgbClr val="0070C0"/>
                </a:solidFill>
              </a:rPr>
              <a:t>Take one of the </a:t>
            </a:r>
            <a:r>
              <a:rPr lang="en-US" b="1" dirty="0" err="1">
                <a:solidFill>
                  <a:srgbClr val="0070C0"/>
                </a:solidFill>
              </a:rPr>
              <a:t>stickies</a:t>
            </a:r>
            <a:r>
              <a:rPr lang="en-US" b="1" dirty="0">
                <a:solidFill>
                  <a:srgbClr val="0070C0"/>
                </a:solidFill>
              </a:rPr>
              <a:t> at your table and write a practical question related to your teams to which you would like suggestions from one of your peers.</a:t>
            </a:r>
          </a:p>
          <a:p>
            <a:pPr marL="0" indent="0">
              <a:lnSpc>
                <a:spcPct val="100000"/>
              </a:lnSpc>
              <a:spcBef>
                <a:spcPts val="0"/>
              </a:spcBef>
              <a:spcAft>
                <a:spcPts val="450"/>
              </a:spcAft>
              <a:buNone/>
            </a:pPr>
            <a:endParaRPr lang="en-US" b="1" dirty="0">
              <a:solidFill>
                <a:srgbClr val="0070C0"/>
              </a:solidFill>
            </a:endParaRPr>
          </a:p>
          <a:p>
            <a:pPr marL="0" indent="0">
              <a:lnSpc>
                <a:spcPct val="100000"/>
              </a:lnSpc>
              <a:spcBef>
                <a:spcPts val="0"/>
              </a:spcBef>
              <a:spcAft>
                <a:spcPts val="450"/>
              </a:spcAft>
              <a:buNone/>
            </a:pPr>
            <a:r>
              <a:rPr lang="en-US" b="1" i="1" dirty="0">
                <a:solidFill>
                  <a:srgbClr val="FF0000"/>
                </a:solidFill>
              </a:rPr>
              <a:t>For example, How do you help your team members to get to know each other better at the start of a project?</a:t>
            </a:r>
          </a:p>
          <a:p>
            <a:pPr marL="0" indent="0">
              <a:lnSpc>
                <a:spcPct val="100000"/>
              </a:lnSpc>
              <a:spcBef>
                <a:spcPts val="0"/>
              </a:spcBef>
              <a:spcAft>
                <a:spcPts val="450"/>
              </a:spcAft>
              <a:buNone/>
            </a:pPr>
            <a:endParaRPr lang="en-US" b="1" dirty="0">
              <a:solidFill>
                <a:srgbClr val="0070C0"/>
              </a:solidFill>
            </a:endParaRPr>
          </a:p>
          <a:p>
            <a:pPr marL="0" indent="0">
              <a:lnSpc>
                <a:spcPct val="100000"/>
              </a:lnSpc>
              <a:spcBef>
                <a:spcPts val="0"/>
              </a:spcBef>
              <a:spcAft>
                <a:spcPts val="450"/>
              </a:spcAft>
              <a:buNone/>
            </a:pPr>
            <a:r>
              <a:rPr lang="en-US" b="1" dirty="0">
                <a:solidFill>
                  <a:srgbClr val="0070C0"/>
                </a:solidFill>
              </a:rPr>
              <a:t>As you network during the break, look at each other’s questions.  Where you can, either offer an answer or connect your peer with someone who may have suggestions related to the question.</a:t>
            </a:r>
          </a:p>
          <a:p>
            <a:pPr marL="0" indent="0">
              <a:lnSpc>
                <a:spcPct val="100000"/>
              </a:lnSpc>
              <a:spcBef>
                <a:spcPts val="0"/>
              </a:spcBef>
              <a:spcAft>
                <a:spcPts val="450"/>
              </a:spcAft>
              <a:buNone/>
            </a:pPr>
            <a:endParaRPr lang="en-US" b="1" dirty="0">
              <a:solidFill>
                <a:srgbClr val="0070C0"/>
              </a:solidFill>
            </a:endParaRPr>
          </a:p>
          <a:p>
            <a:pPr marL="0" indent="0">
              <a:lnSpc>
                <a:spcPct val="100000"/>
              </a:lnSpc>
              <a:spcBef>
                <a:spcPts val="0"/>
              </a:spcBef>
              <a:spcAft>
                <a:spcPts val="450"/>
              </a:spcAft>
              <a:buNone/>
            </a:pPr>
            <a:r>
              <a:rPr lang="en-US" b="1" dirty="0">
                <a:solidFill>
                  <a:srgbClr val="0070C0"/>
                </a:solidFill>
              </a:rPr>
              <a:t>After the break, we will talk about this exercise in the context of the next sign-post.</a:t>
            </a:r>
          </a:p>
        </p:txBody>
      </p:sp>
    </p:spTree>
    <p:extLst>
      <p:ext uri="{BB962C8B-B14F-4D97-AF65-F5344CB8AC3E}">
        <p14:creationId xmlns:p14="http://schemas.microsoft.com/office/powerpoint/2010/main" val="37127158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86301"/>
            <a:ext cx="7772400" cy="581024"/>
          </a:xfrm>
        </p:spPr>
        <p:txBody>
          <a:bodyPr anchor="t" anchorCtr="0"/>
          <a:lstStyle/>
          <a:p>
            <a:r>
              <a:rPr lang="en-US" dirty="0" smtClean="0">
                <a:solidFill>
                  <a:srgbClr val="0070C0"/>
                </a:solidFill>
              </a:rPr>
              <a:t>Reflections &amp; Break</a:t>
            </a:r>
            <a:endParaRPr lang="en-US" dirty="0">
              <a:solidFill>
                <a:srgbClr val="0070C0"/>
              </a:solidFill>
            </a:endParaRPr>
          </a:p>
        </p:txBody>
      </p:sp>
    </p:spTree>
    <p:extLst>
      <p:ext uri="{BB962C8B-B14F-4D97-AF65-F5344CB8AC3E}">
        <p14:creationId xmlns:p14="http://schemas.microsoft.com/office/powerpoint/2010/main" val="9319764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958013" cy="562497"/>
          </a:xfrm>
        </p:spPr>
        <p:txBody>
          <a:bodyPr>
            <a:normAutofit/>
          </a:bodyPr>
          <a:lstStyle/>
          <a:p>
            <a:r>
              <a:rPr lang="en-US" cap="small" dirty="0">
                <a:solidFill>
                  <a:srgbClr val="0070C0"/>
                </a:solidFill>
              </a:rPr>
              <a:t>Quick Recap of Part I</a:t>
            </a:r>
          </a:p>
        </p:txBody>
      </p:sp>
      <p:sp>
        <p:nvSpPr>
          <p:cNvPr id="6" name="TextBox 5"/>
          <p:cNvSpPr txBox="1"/>
          <p:nvPr/>
        </p:nvSpPr>
        <p:spPr>
          <a:xfrm>
            <a:off x="609600" y="1143000"/>
            <a:ext cx="6958013" cy="2723823"/>
          </a:xfrm>
          <a:prstGeom prst="rect">
            <a:avLst/>
          </a:prstGeom>
          <a:noFill/>
        </p:spPr>
        <p:txBody>
          <a:bodyPr wrap="square" rtlCol="0">
            <a:spAutoFit/>
          </a:bodyPr>
          <a:lstStyle/>
          <a:p>
            <a:pPr marL="214313" indent="-214313">
              <a:spcBef>
                <a:spcPts val="450"/>
              </a:spcBef>
              <a:spcAft>
                <a:spcPts val="450"/>
              </a:spcAft>
              <a:buFont typeface="Arial" panose="020B0604020202020204" pitchFamily="34" charset="0"/>
              <a:buChar char="•"/>
            </a:pPr>
            <a:r>
              <a:rPr lang="en-US" sz="2400" dirty="0" smtClean="0">
                <a:solidFill>
                  <a:srgbClr val="0070C0"/>
                </a:solidFill>
              </a:rPr>
              <a:t>The </a:t>
            </a:r>
            <a:r>
              <a:rPr lang="en-US" sz="2400" dirty="0">
                <a:solidFill>
                  <a:srgbClr val="0070C0"/>
                </a:solidFill>
              </a:rPr>
              <a:t>See-Own-Do exercise</a:t>
            </a:r>
          </a:p>
          <a:p>
            <a:pPr marL="214313" indent="-214313">
              <a:spcBef>
                <a:spcPts val="450"/>
              </a:spcBef>
              <a:spcAft>
                <a:spcPts val="450"/>
              </a:spcAft>
              <a:buFont typeface="Arial" panose="020B0604020202020204" pitchFamily="34" charset="0"/>
              <a:buChar char="•"/>
            </a:pPr>
            <a:r>
              <a:rPr lang="en-US" sz="2400" dirty="0">
                <a:solidFill>
                  <a:srgbClr val="0070C0"/>
                </a:solidFill>
              </a:rPr>
              <a:t>First Five Sign-Posts</a:t>
            </a:r>
          </a:p>
          <a:p>
            <a:pPr marL="557213" lvl="1" indent="-214313">
              <a:spcBef>
                <a:spcPts val="450"/>
              </a:spcBef>
              <a:spcAft>
                <a:spcPts val="450"/>
              </a:spcAft>
              <a:buFont typeface="Arial" panose="020B0604020202020204" pitchFamily="34" charset="0"/>
              <a:buChar char="•"/>
            </a:pPr>
            <a:r>
              <a:rPr lang="en-US" sz="2400" dirty="0">
                <a:solidFill>
                  <a:srgbClr val="0070C0"/>
                </a:solidFill>
              </a:rPr>
              <a:t>Embrace ambiguity and change</a:t>
            </a:r>
          </a:p>
          <a:p>
            <a:pPr marL="557213" lvl="1" indent="-214313">
              <a:spcBef>
                <a:spcPts val="450"/>
              </a:spcBef>
              <a:spcAft>
                <a:spcPts val="450"/>
              </a:spcAft>
              <a:buFont typeface="Arial" panose="020B0604020202020204" pitchFamily="34" charset="0"/>
              <a:buChar char="•"/>
            </a:pPr>
            <a:r>
              <a:rPr lang="en-US" sz="2400" dirty="0" smtClean="0">
                <a:solidFill>
                  <a:srgbClr val="0070C0"/>
                </a:solidFill>
              </a:rPr>
              <a:t>Marry </a:t>
            </a:r>
            <a:r>
              <a:rPr lang="en-US" sz="2400" dirty="0">
                <a:solidFill>
                  <a:srgbClr val="0070C0"/>
                </a:solidFill>
              </a:rPr>
              <a:t>principles &amp; practice</a:t>
            </a:r>
          </a:p>
          <a:p>
            <a:pPr marL="557213" lvl="1" indent="-214313">
              <a:spcBef>
                <a:spcPts val="450"/>
              </a:spcBef>
              <a:spcAft>
                <a:spcPts val="450"/>
              </a:spcAft>
              <a:buFont typeface="Arial" panose="020B0604020202020204" pitchFamily="34" charset="0"/>
              <a:buChar char="•"/>
            </a:pPr>
            <a:r>
              <a:rPr lang="en-US" sz="2400" dirty="0" smtClean="0">
                <a:solidFill>
                  <a:srgbClr val="0070C0"/>
                </a:solidFill>
              </a:rPr>
              <a:t>Check </a:t>
            </a:r>
            <a:r>
              <a:rPr lang="en-US" sz="2400" dirty="0">
                <a:solidFill>
                  <a:srgbClr val="0070C0"/>
                </a:solidFill>
              </a:rPr>
              <a:t>your mental models</a:t>
            </a:r>
          </a:p>
          <a:p>
            <a:pPr marL="342900" lvl="1"/>
            <a:endParaRPr lang="en-US" sz="1350" dirty="0"/>
          </a:p>
        </p:txBody>
      </p:sp>
    </p:spTree>
    <p:extLst>
      <p:ext uri="{BB962C8B-B14F-4D97-AF65-F5344CB8AC3E}">
        <p14:creationId xmlns:p14="http://schemas.microsoft.com/office/powerpoint/2010/main" val="1635136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791189" cy="400050"/>
          </a:xfrm>
        </p:spPr>
        <p:txBody>
          <a:bodyPr anchor="t" anchorCtr="0">
            <a:noAutofit/>
          </a:bodyPr>
          <a:lstStyle/>
          <a:p>
            <a:r>
              <a:rPr lang="en-US" cap="small" dirty="0" smtClean="0">
                <a:solidFill>
                  <a:srgbClr val="0070C0"/>
                </a:solidFill>
              </a:rPr>
              <a:t>Exercise</a:t>
            </a:r>
            <a:endParaRPr lang="en-US" cap="small" dirty="0">
              <a:solidFill>
                <a:srgbClr val="0070C0"/>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rgbClr val="0070C0"/>
                </a:solidFill>
              </a:rPr>
              <a:t>Take 3 minutes individually to identify keywords you associate with:</a:t>
            </a:r>
          </a:p>
          <a:p>
            <a:pPr lvl="1"/>
            <a:r>
              <a:rPr lang="en-US" b="1" dirty="0" smtClean="0">
                <a:solidFill>
                  <a:srgbClr val="0070C0"/>
                </a:solidFill>
              </a:rPr>
              <a:t>Agile</a:t>
            </a:r>
          </a:p>
          <a:p>
            <a:pPr lvl="1"/>
            <a:r>
              <a:rPr lang="en-US" b="1" dirty="0" smtClean="0">
                <a:solidFill>
                  <a:srgbClr val="0070C0"/>
                </a:solidFill>
              </a:rPr>
              <a:t>Agility</a:t>
            </a:r>
          </a:p>
          <a:p>
            <a:pPr lvl="1"/>
            <a:endParaRPr lang="en-US" dirty="0">
              <a:solidFill>
                <a:srgbClr val="0070C0"/>
              </a:solidFill>
            </a:endParaRPr>
          </a:p>
          <a:p>
            <a:pPr marL="0" indent="0">
              <a:buNone/>
            </a:pPr>
            <a:r>
              <a:rPr lang="en-US" b="1" dirty="0" smtClean="0">
                <a:solidFill>
                  <a:srgbClr val="FF0000"/>
                </a:solidFill>
              </a:rPr>
              <a:t>Base the keywords not on what you have </a:t>
            </a:r>
            <a:r>
              <a:rPr lang="en-US" b="1" dirty="0">
                <a:solidFill>
                  <a:srgbClr val="FF0000"/>
                </a:solidFill>
              </a:rPr>
              <a:t>heard but what you personally know and/or feel about the </a:t>
            </a:r>
            <a:r>
              <a:rPr lang="en-US" b="1" dirty="0" smtClean="0">
                <a:solidFill>
                  <a:srgbClr val="FF0000"/>
                </a:solidFill>
              </a:rPr>
              <a:t>terms</a:t>
            </a:r>
          </a:p>
          <a:p>
            <a:pPr marL="0" indent="0">
              <a:buNone/>
            </a:pPr>
            <a:endParaRPr lang="en-US" dirty="0">
              <a:solidFill>
                <a:srgbClr val="0070C0"/>
              </a:solidFill>
            </a:endParaRPr>
          </a:p>
          <a:p>
            <a:pPr marL="0" indent="0">
              <a:buNone/>
            </a:pPr>
            <a:r>
              <a:rPr lang="en-US" dirty="0" smtClean="0">
                <a:solidFill>
                  <a:srgbClr val="0070C0"/>
                </a:solidFill>
              </a:rPr>
              <a:t>Take 5 minutes as a group to use agreed keywords to create definitions for each term.</a:t>
            </a:r>
          </a:p>
          <a:p>
            <a:pPr marL="0" indent="0">
              <a:buNone/>
            </a:pPr>
            <a:endParaRPr lang="en-US" dirty="0">
              <a:solidFill>
                <a:srgbClr val="0070C0"/>
              </a:solidFill>
            </a:endParaRPr>
          </a:p>
        </p:txBody>
      </p:sp>
    </p:spTree>
    <p:extLst>
      <p:ext uri="{BB962C8B-B14F-4D97-AF65-F5344CB8AC3E}">
        <p14:creationId xmlns:p14="http://schemas.microsoft.com/office/powerpoint/2010/main" val="4018134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763000" cy="445409"/>
          </a:xfrm>
        </p:spPr>
        <p:txBody>
          <a:bodyPr>
            <a:noAutofit/>
          </a:bodyPr>
          <a:lstStyle/>
          <a:p>
            <a:r>
              <a:rPr lang="en-US" cap="small" dirty="0" smtClean="0">
                <a:solidFill>
                  <a:srgbClr val="0070C0"/>
                </a:solidFill>
              </a:rPr>
              <a:t>Sign-Post:  </a:t>
            </a:r>
            <a:r>
              <a:rPr lang="en-US" cap="small" dirty="0">
                <a:solidFill>
                  <a:srgbClr val="0070C0"/>
                </a:solidFill>
              </a:rPr>
              <a:t>Communication &amp; Knowledge Transfer</a:t>
            </a:r>
          </a:p>
        </p:txBody>
      </p:sp>
      <p:pic>
        <p:nvPicPr>
          <p:cNvPr id="3" name="Picture 2"/>
          <p:cNvPicPr>
            <a:picLocks noChangeAspect="1"/>
          </p:cNvPicPr>
          <p:nvPr/>
        </p:nvPicPr>
        <p:blipFill>
          <a:blip r:embed="rId3"/>
          <a:stretch>
            <a:fillRect/>
          </a:stretch>
        </p:blipFill>
        <p:spPr>
          <a:xfrm>
            <a:off x="622358" y="1600200"/>
            <a:ext cx="7975484" cy="4466272"/>
          </a:xfrm>
          <a:prstGeom prst="rect">
            <a:avLst/>
          </a:prstGeom>
        </p:spPr>
      </p:pic>
    </p:spTree>
    <p:extLst>
      <p:ext uri="{BB962C8B-B14F-4D97-AF65-F5344CB8AC3E}">
        <p14:creationId xmlns:p14="http://schemas.microsoft.com/office/powerpoint/2010/main" val="38163077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3705"/>
            <a:ext cx="8534400" cy="427882"/>
          </a:xfrm>
        </p:spPr>
        <p:txBody>
          <a:bodyPr>
            <a:noAutofit/>
          </a:bodyPr>
          <a:lstStyle/>
          <a:p>
            <a:pPr fontAlgn="auto">
              <a:spcBef>
                <a:spcPts val="0"/>
              </a:spcBef>
              <a:spcAft>
                <a:spcPts val="0"/>
              </a:spcAft>
            </a:pPr>
            <a:r>
              <a:rPr lang="en-US" kern="1200" cap="small" dirty="0" smtClean="0">
                <a:solidFill>
                  <a:srgbClr val="0070C0"/>
                </a:solidFill>
                <a:ea typeface="+mn-ea"/>
                <a:cs typeface="+mn-cs"/>
              </a:rPr>
              <a:t>Sign-Post:  </a:t>
            </a:r>
            <a:r>
              <a:rPr lang="en-US" kern="1200" cap="small" dirty="0">
                <a:solidFill>
                  <a:srgbClr val="0070C0"/>
                </a:solidFill>
                <a:ea typeface="+mn-ea"/>
                <a:cs typeface="+mn-cs"/>
              </a:rPr>
              <a:t>Apply Agility When You Cannot Be Agile</a:t>
            </a:r>
            <a:endParaRPr lang="en-US" kern="1200" dirty="0">
              <a:solidFill>
                <a:srgbClr val="0070C0"/>
              </a:solidFill>
              <a:ea typeface="+mn-ea"/>
              <a:cs typeface="+mn-cs"/>
            </a:endParaRPr>
          </a:p>
        </p:txBody>
      </p:sp>
      <p:grpSp>
        <p:nvGrpSpPr>
          <p:cNvPr id="4" name="Group 3"/>
          <p:cNvGrpSpPr/>
          <p:nvPr/>
        </p:nvGrpSpPr>
        <p:grpSpPr>
          <a:xfrm>
            <a:off x="533401" y="1600200"/>
            <a:ext cx="8610599" cy="4484522"/>
            <a:chOff x="812263" y="1763879"/>
            <a:chExt cx="7380065" cy="3646908"/>
          </a:xfrm>
        </p:grpSpPr>
        <p:sp>
          <p:nvSpPr>
            <p:cNvPr id="7" name="TextBox 6"/>
            <p:cNvSpPr txBox="1"/>
            <p:nvPr/>
          </p:nvSpPr>
          <p:spPr>
            <a:xfrm>
              <a:off x="1212682" y="2864444"/>
              <a:ext cx="1105043" cy="424732"/>
            </a:xfrm>
            <a:prstGeom prst="rect">
              <a:avLst/>
            </a:prstGeom>
            <a:noFill/>
          </p:spPr>
          <p:txBody>
            <a:bodyPr wrap="square" lIns="0" rIns="0" rtlCol="0">
              <a:spAutoFit/>
            </a:bodyPr>
            <a:lstStyle/>
            <a:p>
              <a:pPr algn="ctr">
                <a:lnSpc>
                  <a:spcPct val="80000"/>
                </a:lnSpc>
                <a:defRPr/>
              </a:pPr>
              <a:r>
                <a:rPr lang="en-US" sz="900" b="1" kern="0" dirty="0">
                  <a:solidFill>
                    <a:schemeClr val="accent1">
                      <a:lumMod val="50000"/>
                    </a:schemeClr>
                  </a:solidFill>
                </a:rPr>
                <a:t>Quick response to strategic</a:t>
              </a:r>
              <a:r>
                <a:rPr lang="en-US" sz="900" kern="0" dirty="0">
                  <a:solidFill>
                    <a:schemeClr val="accent1">
                      <a:lumMod val="50000"/>
                    </a:schemeClr>
                  </a:solidFill>
                </a:rPr>
                <a:t> </a:t>
              </a:r>
              <a:r>
                <a:rPr lang="en-US" sz="900" b="1" kern="0" dirty="0">
                  <a:solidFill>
                    <a:schemeClr val="accent1">
                      <a:lumMod val="50000"/>
                    </a:schemeClr>
                  </a:solidFill>
                </a:rPr>
                <a:t>opportunities</a:t>
              </a:r>
            </a:p>
          </p:txBody>
        </p:sp>
        <p:sp>
          <p:nvSpPr>
            <p:cNvPr id="8" name="TextBox 7"/>
            <p:cNvSpPr txBox="1"/>
            <p:nvPr/>
          </p:nvSpPr>
          <p:spPr>
            <a:xfrm>
              <a:off x="6286984" y="4625192"/>
              <a:ext cx="1105043" cy="424732"/>
            </a:xfrm>
            <a:prstGeom prst="rect">
              <a:avLst/>
            </a:prstGeom>
            <a:noFill/>
          </p:spPr>
          <p:txBody>
            <a:bodyPr wrap="square" lIns="0" rIns="0" rtlCol="0">
              <a:spAutoFit/>
            </a:bodyPr>
            <a:lstStyle/>
            <a:p>
              <a:pPr algn="ctr">
                <a:lnSpc>
                  <a:spcPct val="80000"/>
                </a:lnSpc>
                <a:defRPr/>
              </a:pPr>
              <a:r>
                <a:rPr lang="en-US" sz="900" b="1" kern="0" dirty="0">
                  <a:solidFill>
                    <a:schemeClr val="accent1">
                      <a:lumMod val="50000"/>
                    </a:schemeClr>
                  </a:solidFill>
                </a:rPr>
                <a:t>Shorter decision/ production /review cycles</a:t>
              </a:r>
            </a:p>
          </p:txBody>
        </p:sp>
        <p:sp>
          <p:nvSpPr>
            <p:cNvPr id="9" name="TextBox 8"/>
            <p:cNvSpPr txBox="1"/>
            <p:nvPr/>
          </p:nvSpPr>
          <p:spPr>
            <a:xfrm>
              <a:off x="5024247" y="2876044"/>
              <a:ext cx="1105043" cy="313932"/>
            </a:xfrm>
            <a:prstGeom prst="rect">
              <a:avLst/>
            </a:prstGeom>
            <a:noFill/>
          </p:spPr>
          <p:txBody>
            <a:bodyPr wrap="square" lIns="0" rIns="0" rtlCol="0">
              <a:spAutoFit/>
            </a:bodyPr>
            <a:lstStyle/>
            <a:p>
              <a:pPr algn="ctr">
                <a:lnSpc>
                  <a:spcPct val="80000"/>
                </a:lnSpc>
                <a:defRPr/>
              </a:pPr>
              <a:r>
                <a:rPr lang="en-US" sz="900" b="1" kern="0" dirty="0">
                  <a:solidFill>
                    <a:schemeClr val="accent1">
                      <a:lumMod val="50000"/>
                    </a:schemeClr>
                  </a:solidFill>
                </a:rPr>
                <a:t>Focus on change management</a:t>
              </a:r>
            </a:p>
          </p:txBody>
        </p:sp>
        <p:sp>
          <p:nvSpPr>
            <p:cNvPr id="10" name="TextBox 9"/>
            <p:cNvSpPr txBox="1"/>
            <p:nvPr/>
          </p:nvSpPr>
          <p:spPr>
            <a:xfrm>
              <a:off x="2554228" y="4687040"/>
              <a:ext cx="1105043" cy="313932"/>
            </a:xfrm>
            <a:prstGeom prst="rect">
              <a:avLst/>
            </a:prstGeom>
            <a:noFill/>
          </p:spPr>
          <p:txBody>
            <a:bodyPr wrap="square" lIns="0" rIns="0" rtlCol="0">
              <a:spAutoFit/>
            </a:bodyPr>
            <a:lstStyle/>
            <a:p>
              <a:pPr algn="ctr">
                <a:lnSpc>
                  <a:spcPct val="80000"/>
                </a:lnSpc>
                <a:defRPr/>
              </a:pPr>
              <a:r>
                <a:rPr lang="en-US" sz="900" b="1" kern="0" dirty="0">
                  <a:solidFill>
                    <a:schemeClr val="accent1">
                      <a:lumMod val="50000"/>
                    </a:schemeClr>
                  </a:solidFill>
                </a:rPr>
                <a:t>Integrating voice of the customer  </a:t>
              </a:r>
            </a:p>
          </p:txBody>
        </p:sp>
        <p:sp>
          <p:nvSpPr>
            <p:cNvPr id="11" name="TextBox 10"/>
            <p:cNvSpPr txBox="1"/>
            <p:nvPr/>
          </p:nvSpPr>
          <p:spPr>
            <a:xfrm>
              <a:off x="2467259" y="2885283"/>
              <a:ext cx="1178058" cy="313932"/>
            </a:xfrm>
            <a:prstGeom prst="rect">
              <a:avLst/>
            </a:prstGeom>
            <a:noFill/>
          </p:spPr>
          <p:txBody>
            <a:bodyPr wrap="square" lIns="0" rIns="0" rtlCol="0">
              <a:spAutoFit/>
            </a:bodyPr>
            <a:lstStyle/>
            <a:p>
              <a:pPr algn="ctr">
                <a:lnSpc>
                  <a:spcPct val="80000"/>
                </a:lnSpc>
                <a:defRPr/>
              </a:pPr>
              <a:r>
                <a:rPr lang="en-US" sz="900" b="1" kern="0" dirty="0">
                  <a:solidFill>
                    <a:schemeClr val="accent1">
                      <a:lumMod val="50000"/>
                    </a:schemeClr>
                  </a:solidFill>
                </a:rPr>
                <a:t>Focus on risk management </a:t>
              </a:r>
            </a:p>
          </p:txBody>
        </p:sp>
        <p:sp>
          <p:nvSpPr>
            <p:cNvPr id="12" name="TextBox 11"/>
            <p:cNvSpPr txBox="1"/>
            <p:nvPr/>
          </p:nvSpPr>
          <p:spPr>
            <a:xfrm>
              <a:off x="1211635" y="4680591"/>
              <a:ext cx="1105043" cy="313932"/>
            </a:xfrm>
            <a:prstGeom prst="rect">
              <a:avLst/>
            </a:prstGeom>
            <a:noFill/>
          </p:spPr>
          <p:txBody>
            <a:bodyPr wrap="square" lIns="0" rIns="0" rtlCol="0">
              <a:spAutoFit/>
            </a:bodyPr>
            <a:lstStyle/>
            <a:p>
              <a:pPr algn="ctr">
                <a:lnSpc>
                  <a:spcPct val="80000"/>
                </a:lnSpc>
                <a:defRPr/>
              </a:pPr>
              <a:r>
                <a:rPr lang="en-US" sz="900" b="1" kern="0" dirty="0">
                  <a:solidFill>
                    <a:schemeClr val="accent1">
                      <a:lumMod val="50000"/>
                    </a:schemeClr>
                  </a:solidFill>
                </a:rPr>
                <a:t>Interdisciplinary </a:t>
              </a:r>
            </a:p>
            <a:p>
              <a:pPr algn="ctr">
                <a:lnSpc>
                  <a:spcPct val="80000"/>
                </a:lnSpc>
                <a:defRPr/>
              </a:pPr>
              <a:r>
                <a:rPr lang="en-US" sz="900" b="1" kern="0" dirty="0">
                  <a:solidFill>
                    <a:schemeClr val="accent1">
                      <a:lumMod val="50000"/>
                    </a:schemeClr>
                  </a:solidFill>
                </a:rPr>
                <a:t>teams</a:t>
              </a:r>
            </a:p>
          </p:txBody>
        </p:sp>
        <p:sp>
          <p:nvSpPr>
            <p:cNvPr id="13" name="TextBox 12"/>
            <p:cNvSpPr txBox="1"/>
            <p:nvPr/>
          </p:nvSpPr>
          <p:spPr>
            <a:xfrm>
              <a:off x="6344747" y="2864444"/>
              <a:ext cx="1105043" cy="313932"/>
            </a:xfrm>
            <a:prstGeom prst="rect">
              <a:avLst/>
            </a:prstGeom>
            <a:noFill/>
          </p:spPr>
          <p:txBody>
            <a:bodyPr wrap="square" lIns="0" rIns="0" rtlCol="0">
              <a:spAutoFit/>
            </a:bodyPr>
            <a:lstStyle/>
            <a:p>
              <a:pPr algn="ctr">
                <a:lnSpc>
                  <a:spcPct val="80000"/>
                </a:lnSpc>
                <a:defRPr/>
              </a:pPr>
              <a:r>
                <a:rPr lang="en-US" sz="900" b="1" kern="0" dirty="0">
                  <a:solidFill>
                    <a:schemeClr val="accent1">
                      <a:lumMod val="50000"/>
                    </a:schemeClr>
                  </a:solidFill>
                </a:rPr>
                <a:t>Elimination of organization silos</a:t>
              </a:r>
            </a:p>
          </p:txBody>
        </p:sp>
        <p:sp>
          <p:nvSpPr>
            <p:cNvPr id="14" name="TextBox 13"/>
            <p:cNvSpPr txBox="1"/>
            <p:nvPr/>
          </p:nvSpPr>
          <p:spPr>
            <a:xfrm>
              <a:off x="5086352" y="4715787"/>
              <a:ext cx="1105043" cy="313932"/>
            </a:xfrm>
            <a:prstGeom prst="rect">
              <a:avLst/>
            </a:prstGeom>
            <a:noFill/>
          </p:spPr>
          <p:txBody>
            <a:bodyPr wrap="square" lIns="0" rIns="0" rtlCol="0">
              <a:spAutoFit/>
            </a:bodyPr>
            <a:lstStyle/>
            <a:p>
              <a:pPr algn="ctr">
                <a:lnSpc>
                  <a:spcPct val="80000"/>
                </a:lnSpc>
                <a:defRPr/>
              </a:pPr>
              <a:r>
                <a:rPr lang="en-US" sz="900" b="1" kern="0" dirty="0">
                  <a:solidFill>
                    <a:schemeClr val="accent1">
                      <a:lumMod val="50000"/>
                    </a:schemeClr>
                  </a:solidFill>
                </a:rPr>
                <a:t>Project task simplification</a:t>
              </a:r>
            </a:p>
          </p:txBody>
        </p:sp>
        <p:sp>
          <p:nvSpPr>
            <p:cNvPr id="15" name="TextBox 14"/>
            <p:cNvSpPr txBox="1"/>
            <p:nvPr/>
          </p:nvSpPr>
          <p:spPr>
            <a:xfrm>
              <a:off x="3823850" y="4726457"/>
              <a:ext cx="1105043" cy="313932"/>
            </a:xfrm>
            <a:prstGeom prst="rect">
              <a:avLst/>
            </a:prstGeom>
            <a:noFill/>
          </p:spPr>
          <p:txBody>
            <a:bodyPr wrap="square" lIns="0" rIns="0" rtlCol="0">
              <a:spAutoFit/>
            </a:bodyPr>
            <a:lstStyle/>
            <a:p>
              <a:pPr algn="ctr">
                <a:lnSpc>
                  <a:spcPct val="80000"/>
                </a:lnSpc>
                <a:defRPr/>
              </a:pPr>
              <a:r>
                <a:rPr lang="en-US" sz="900" b="1" kern="0" dirty="0">
                  <a:solidFill>
                    <a:schemeClr val="accent1">
                      <a:lumMod val="50000"/>
                    </a:schemeClr>
                  </a:solidFill>
                </a:rPr>
                <a:t>Use of iterative</a:t>
              </a:r>
            </a:p>
            <a:p>
              <a:pPr algn="ctr">
                <a:lnSpc>
                  <a:spcPct val="80000"/>
                </a:lnSpc>
                <a:defRPr/>
              </a:pPr>
              <a:r>
                <a:rPr lang="en-US" sz="900" b="1" kern="0" dirty="0">
                  <a:solidFill>
                    <a:schemeClr val="accent1">
                      <a:lumMod val="50000"/>
                    </a:schemeClr>
                  </a:solidFill>
                </a:rPr>
                <a:t>practices</a:t>
              </a:r>
              <a:endParaRPr lang="en-US" sz="900" kern="0" dirty="0">
                <a:solidFill>
                  <a:prstClr val="white"/>
                </a:solidFill>
              </a:endParaRPr>
            </a:p>
          </p:txBody>
        </p:sp>
        <p:sp>
          <p:nvSpPr>
            <p:cNvPr id="16" name="TextBox 15"/>
            <p:cNvSpPr txBox="1"/>
            <p:nvPr/>
          </p:nvSpPr>
          <p:spPr>
            <a:xfrm>
              <a:off x="3741016" y="2879367"/>
              <a:ext cx="1105043" cy="424732"/>
            </a:xfrm>
            <a:prstGeom prst="rect">
              <a:avLst/>
            </a:prstGeom>
            <a:noFill/>
          </p:spPr>
          <p:txBody>
            <a:bodyPr wrap="square" lIns="0" rIns="0" rtlCol="0">
              <a:spAutoFit/>
            </a:bodyPr>
            <a:lstStyle/>
            <a:p>
              <a:pPr algn="ctr">
                <a:lnSpc>
                  <a:spcPct val="80000"/>
                </a:lnSpc>
                <a:defRPr/>
              </a:pPr>
              <a:r>
                <a:rPr lang="en-US" sz="900" b="1" kern="0" dirty="0">
                  <a:solidFill>
                    <a:schemeClr val="accent1">
                      <a:lumMod val="50000"/>
                    </a:schemeClr>
                  </a:solidFill>
                </a:rPr>
                <a:t>Integrating new business capabilities</a:t>
              </a:r>
            </a:p>
          </p:txBody>
        </p:sp>
        <p:grpSp>
          <p:nvGrpSpPr>
            <p:cNvPr id="17" name="Group 16"/>
            <p:cNvGrpSpPr/>
            <p:nvPr/>
          </p:nvGrpSpPr>
          <p:grpSpPr>
            <a:xfrm>
              <a:off x="6293058" y="3549563"/>
              <a:ext cx="1091327" cy="1091327"/>
              <a:chOff x="2164670" y="1755276"/>
              <a:chExt cx="1455102" cy="1455102"/>
            </a:xfrm>
          </p:grpSpPr>
          <p:grpSp>
            <p:nvGrpSpPr>
              <p:cNvPr id="18" name="Group 319"/>
              <p:cNvGrpSpPr>
                <a:grpSpLocks/>
              </p:cNvGrpSpPr>
              <p:nvPr/>
            </p:nvGrpSpPr>
            <p:grpSpPr bwMode="auto">
              <a:xfrm>
                <a:off x="2164670" y="1755276"/>
                <a:ext cx="1455102" cy="1455102"/>
                <a:chOff x="1858" y="1605"/>
                <a:chExt cx="1574" cy="1574"/>
              </a:xfrm>
            </p:grpSpPr>
            <p:sp>
              <p:nvSpPr>
                <p:cNvPr id="20" name="Oval 320"/>
                <p:cNvSpPr>
                  <a:spLocks noChangeArrowheads="1"/>
                </p:cNvSpPr>
                <p:nvPr/>
              </p:nvSpPr>
              <p:spPr bwMode="auto">
                <a:xfrm>
                  <a:off x="1858" y="1605"/>
                  <a:ext cx="1574" cy="1574"/>
                </a:xfrm>
                <a:prstGeom prst="ellipse">
                  <a:avLst/>
                </a:prstGeom>
                <a:gradFill rotWithShape="1">
                  <a:gsLst>
                    <a:gs pos="0">
                      <a:srgbClr val="01405C"/>
                    </a:gs>
                    <a:gs pos="100000">
                      <a:srgbClr val="01405C">
                        <a:gamma/>
                        <a:shade val="72941"/>
                        <a:invGamma/>
                      </a:srgbClr>
                    </a:gs>
                  </a:gsLst>
                  <a:path path="shape">
                    <a:fillToRect l="50000" t="50000" r="50000" b="50000"/>
                  </a:path>
                </a:gradFill>
                <a:ln w="9525">
                  <a:noFill/>
                  <a:round/>
                  <a:headEnd/>
                  <a:tailEnd/>
                </a:ln>
              </p:spPr>
              <p:txBody>
                <a:bodyPr/>
                <a:lstStyle/>
                <a:p>
                  <a:pPr>
                    <a:defRPr/>
                  </a:pPr>
                  <a:endParaRPr lang="en-US" sz="1350" kern="0">
                    <a:solidFill>
                      <a:prstClr val="black"/>
                    </a:solidFill>
                  </a:endParaRPr>
                </a:p>
              </p:txBody>
            </p:sp>
            <p:sp>
              <p:nvSpPr>
                <p:cNvPr id="21" name="Freeform 321"/>
                <p:cNvSpPr>
                  <a:spLocks noEditPoints="1"/>
                </p:cNvSpPr>
                <p:nvPr/>
              </p:nvSpPr>
              <p:spPr bwMode="auto">
                <a:xfrm>
                  <a:off x="1858" y="1605"/>
                  <a:ext cx="1574" cy="1574"/>
                </a:xfrm>
                <a:custGeom>
                  <a:avLst/>
                  <a:gdLst/>
                  <a:ahLst/>
                  <a:cxnLst>
                    <a:cxn ang="0">
                      <a:pos x="370" y="185"/>
                    </a:cxn>
                    <a:cxn ang="0">
                      <a:pos x="185" y="370"/>
                    </a:cxn>
                    <a:cxn ang="0">
                      <a:pos x="0" y="185"/>
                    </a:cxn>
                    <a:cxn ang="0">
                      <a:pos x="185" y="0"/>
                    </a:cxn>
                    <a:cxn ang="0">
                      <a:pos x="370" y="185"/>
                    </a:cxn>
                    <a:cxn ang="0">
                      <a:pos x="185" y="16"/>
                    </a:cxn>
                    <a:cxn ang="0">
                      <a:pos x="15" y="183"/>
                    </a:cxn>
                    <a:cxn ang="0">
                      <a:pos x="185" y="354"/>
                    </a:cxn>
                    <a:cxn ang="0">
                      <a:pos x="355" y="183"/>
                    </a:cxn>
                    <a:cxn ang="0">
                      <a:pos x="185" y="16"/>
                    </a:cxn>
                  </a:cxnLst>
                  <a:rect l="0" t="0" r="r" b="b"/>
                  <a:pathLst>
                    <a:path w="370" h="370">
                      <a:moveTo>
                        <a:pt x="370" y="185"/>
                      </a:moveTo>
                      <a:cubicBezTo>
                        <a:pt x="370" y="287"/>
                        <a:pt x="287" y="370"/>
                        <a:pt x="185" y="370"/>
                      </a:cubicBezTo>
                      <a:cubicBezTo>
                        <a:pt x="83" y="370"/>
                        <a:pt x="0" y="287"/>
                        <a:pt x="0" y="185"/>
                      </a:cubicBezTo>
                      <a:cubicBezTo>
                        <a:pt x="0" y="83"/>
                        <a:pt x="83" y="0"/>
                        <a:pt x="185" y="0"/>
                      </a:cubicBezTo>
                      <a:cubicBezTo>
                        <a:pt x="287" y="0"/>
                        <a:pt x="370" y="83"/>
                        <a:pt x="370" y="185"/>
                      </a:cubicBezTo>
                      <a:close/>
                      <a:moveTo>
                        <a:pt x="185" y="16"/>
                      </a:moveTo>
                      <a:cubicBezTo>
                        <a:pt x="91" y="16"/>
                        <a:pt x="15" y="91"/>
                        <a:pt x="15" y="183"/>
                      </a:cubicBezTo>
                      <a:cubicBezTo>
                        <a:pt x="15" y="275"/>
                        <a:pt x="91" y="354"/>
                        <a:pt x="185" y="354"/>
                      </a:cubicBezTo>
                      <a:cubicBezTo>
                        <a:pt x="279" y="354"/>
                        <a:pt x="355" y="275"/>
                        <a:pt x="355" y="183"/>
                      </a:cubicBezTo>
                      <a:cubicBezTo>
                        <a:pt x="355" y="91"/>
                        <a:pt x="279" y="16"/>
                        <a:pt x="185" y="16"/>
                      </a:cubicBezTo>
                      <a:close/>
                    </a:path>
                  </a:pathLst>
                </a:custGeom>
                <a:solidFill>
                  <a:srgbClr val="000000">
                    <a:alpha val="24001"/>
                  </a:srgbClr>
                </a:solidFill>
                <a:ln w="9525">
                  <a:noFill/>
                  <a:round/>
                  <a:headEnd/>
                  <a:tailEnd/>
                </a:ln>
              </p:spPr>
              <p:txBody>
                <a:bodyPr/>
                <a:lstStyle/>
                <a:p>
                  <a:pPr>
                    <a:defRPr/>
                  </a:pPr>
                  <a:endParaRPr lang="en-US" sz="1350" kern="0">
                    <a:solidFill>
                      <a:prstClr val="black"/>
                    </a:solidFill>
                  </a:endParaRPr>
                </a:p>
              </p:txBody>
            </p:sp>
            <p:sp>
              <p:nvSpPr>
                <p:cNvPr id="22" name="Oval 322"/>
                <p:cNvSpPr>
                  <a:spLocks noChangeArrowheads="1"/>
                </p:cNvSpPr>
                <p:nvPr/>
              </p:nvSpPr>
              <p:spPr bwMode="auto">
                <a:xfrm>
                  <a:off x="2096" y="1685"/>
                  <a:ext cx="1097" cy="706"/>
                </a:xfrm>
                <a:prstGeom prst="ellipse">
                  <a:avLst/>
                </a:prstGeom>
                <a:gradFill rotWithShape="1">
                  <a:gsLst>
                    <a:gs pos="0">
                      <a:srgbClr val="01405C">
                        <a:lumMod val="25000"/>
                        <a:lumOff val="75000"/>
                        <a:alpha val="39000"/>
                      </a:srgbClr>
                    </a:gs>
                    <a:gs pos="100000">
                      <a:srgbClr val="FFFFFF">
                        <a:gamma/>
                        <a:tint val="0"/>
                        <a:invGamma/>
                        <a:alpha val="0"/>
                      </a:srgbClr>
                    </a:gs>
                  </a:gsLst>
                  <a:lin ang="5400000" scaled="1"/>
                </a:gradFill>
                <a:ln w="9525">
                  <a:noFill/>
                  <a:round/>
                  <a:headEnd/>
                  <a:tailEnd/>
                </a:ln>
              </p:spPr>
              <p:txBody>
                <a:bodyPr/>
                <a:lstStyle/>
                <a:p>
                  <a:pPr>
                    <a:defRPr/>
                  </a:pPr>
                  <a:endParaRPr lang="en-US" sz="1350" kern="0">
                    <a:solidFill>
                      <a:prstClr val="black"/>
                    </a:solidFill>
                  </a:endParaRPr>
                </a:p>
              </p:txBody>
            </p:sp>
            <p:sp>
              <p:nvSpPr>
                <p:cNvPr id="23" name="Freeform 323"/>
                <p:cNvSpPr>
                  <a:spLocks/>
                </p:cNvSpPr>
                <p:nvPr/>
              </p:nvSpPr>
              <p:spPr bwMode="auto">
                <a:xfrm>
                  <a:off x="1975" y="2609"/>
                  <a:ext cx="1340" cy="459"/>
                </a:xfrm>
                <a:custGeom>
                  <a:avLst/>
                  <a:gdLst/>
                  <a:ahLst/>
                  <a:cxnLst>
                    <a:cxn ang="0">
                      <a:pos x="5" y="11"/>
                    </a:cxn>
                    <a:cxn ang="0">
                      <a:pos x="158" y="108"/>
                    </a:cxn>
                    <a:cxn ang="0">
                      <a:pos x="311" y="11"/>
                    </a:cxn>
                    <a:cxn ang="0">
                      <a:pos x="302" y="11"/>
                    </a:cxn>
                    <a:cxn ang="0">
                      <a:pos x="158" y="92"/>
                    </a:cxn>
                    <a:cxn ang="0">
                      <a:pos x="14" y="11"/>
                    </a:cxn>
                    <a:cxn ang="0">
                      <a:pos x="5" y="11"/>
                    </a:cxn>
                  </a:cxnLst>
                  <a:rect l="0" t="0" r="r" b="b"/>
                  <a:pathLst>
                    <a:path w="315" h="108">
                      <a:moveTo>
                        <a:pt x="5" y="11"/>
                      </a:moveTo>
                      <a:cubicBezTo>
                        <a:pt x="33" y="68"/>
                        <a:pt x="91" y="108"/>
                        <a:pt x="158" y="108"/>
                      </a:cubicBezTo>
                      <a:cubicBezTo>
                        <a:pt x="225" y="108"/>
                        <a:pt x="285" y="69"/>
                        <a:pt x="311" y="11"/>
                      </a:cubicBezTo>
                      <a:cubicBezTo>
                        <a:pt x="315" y="3"/>
                        <a:pt x="308" y="2"/>
                        <a:pt x="302" y="11"/>
                      </a:cubicBezTo>
                      <a:cubicBezTo>
                        <a:pt x="273" y="60"/>
                        <a:pt x="219" y="92"/>
                        <a:pt x="158" y="92"/>
                      </a:cubicBezTo>
                      <a:cubicBezTo>
                        <a:pt x="97" y="92"/>
                        <a:pt x="44" y="60"/>
                        <a:pt x="14" y="11"/>
                      </a:cubicBezTo>
                      <a:cubicBezTo>
                        <a:pt x="7" y="0"/>
                        <a:pt x="0" y="1"/>
                        <a:pt x="5" y="11"/>
                      </a:cubicBezTo>
                      <a:close/>
                    </a:path>
                  </a:pathLst>
                </a:custGeom>
                <a:gradFill rotWithShape="1">
                  <a:gsLst>
                    <a:gs pos="0">
                      <a:sysClr val="window" lastClr="FFFFFF">
                        <a:gamma/>
                        <a:tint val="0"/>
                        <a:invGamma/>
                        <a:alpha val="0"/>
                      </a:sysClr>
                    </a:gs>
                    <a:gs pos="100000">
                      <a:sysClr val="window" lastClr="FFFFFF">
                        <a:alpha val="34000"/>
                      </a:sysClr>
                    </a:gs>
                  </a:gsLst>
                  <a:lin ang="5400000" scaled="1"/>
                </a:gradFill>
                <a:ln w="9525">
                  <a:noFill/>
                  <a:round/>
                  <a:headEnd/>
                  <a:tailEnd/>
                </a:ln>
              </p:spPr>
              <p:txBody>
                <a:bodyPr/>
                <a:lstStyle/>
                <a:p>
                  <a:pPr>
                    <a:defRPr/>
                  </a:pPr>
                  <a:endParaRPr lang="en-US" sz="1350" kern="0">
                    <a:solidFill>
                      <a:prstClr val="black"/>
                    </a:solidFill>
                  </a:endParaRPr>
                </a:p>
              </p:txBody>
            </p:sp>
          </p:grpSp>
          <p:sp>
            <p:nvSpPr>
              <p:cNvPr id="19" name="Freeform 6"/>
              <p:cNvSpPr>
                <a:spLocks noEditPoints="1"/>
              </p:cNvSpPr>
              <p:nvPr/>
            </p:nvSpPr>
            <p:spPr bwMode="auto">
              <a:xfrm>
                <a:off x="2259013" y="2164600"/>
                <a:ext cx="1233488" cy="657225"/>
              </a:xfrm>
              <a:custGeom>
                <a:avLst/>
                <a:gdLst/>
                <a:ahLst/>
                <a:cxnLst>
                  <a:cxn ang="0">
                    <a:pos x="62" y="131"/>
                  </a:cxn>
                  <a:cxn ang="0">
                    <a:pos x="353" y="120"/>
                  </a:cxn>
                  <a:cxn ang="0">
                    <a:pos x="357" y="116"/>
                  </a:cxn>
                  <a:cxn ang="0">
                    <a:pos x="353" y="111"/>
                  </a:cxn>
                  <a:cxn ang="0">
                    <a:pos x="348" y="116"/>
                  </a:cxn>
                  <a:cxn ang="0">
                    <a:pos x="390" y="76"/>
                  </a:cxn>
                  <a:cxn ang="0">
                    <a:pos x="402" y="66"/>
                  </a:cxn>
                  <a:cxn ang="0">
                    <a:pos x="402" y="66"/>
                  </a:cxn>
                  <a:cxn ang="0">
                    <a:pos x="402" y="66"/>
                  </a:cxn>
                  <a:cxn ang="0">
                    <a:pos x="402" y="66"/>
                  </a:cxn>
                  <a:cxn ang="0">
                    <a:pos x="402" y="65"/>
                  </a:cxn>
                  <a:cxn ang="0">
                    <a:pos x="402" y="65"/>
                  </a:cxn>
                  <a:cxn ang="0">
                    <a:pos x="402" y="65"/>
                  </a:cxn>
                  <a:cxn ang="0">
                    <a:pos x="402" y="65"/>
                  </a:cxn>
                  <a:cxn ang="0">
                    <a:pos x="402" y="65"/>
                  </a:cxn>
                  <a:cxn ang="0">
                    <a:pos x="402" y="63"/>
                  </a:cxn>
                  <a:cxn ang="0">
                    <a:pos x="380" y="71"/>
                  </a:cxn>
                  <a:cxn ang="0">
                    <a:pos x="344" y="107"/>
                  </a:cxn>
                  <a:cxn ang="0">
                    <a:pos x="343" y="109"/>
                  </a:cxn>
                  <a:cxn ang="0">
                    <a:pos x="319" y="97"/>
                  </a:cxn>
                  <a:cxn ang="0">
                    <a:pos x="302" y="97"/>
                  </a:cxn>
                  <a:cxn ang="0">
                    <a:pos x="269" y="146"/>
                  </a:cxn>
                  <a:cxn ang="0">
                    <a:pos x="256" y="149"/>
                  </a:cxn>
                  <a:cxn ang="0">
                    <a:pos x="256" y="166"/>
                  </a:cxn>
                  <a:cxn ang="0">
                    <a:pos x="273" y="166"/>
                  </a:cxn>
                  <a:cxn ang="0">
                    <a:pos x="275" y="151"/>
                  </a:cxn>
                  <a:cxn ang="0">
                    <a:pos x="319" y="114"/>
                  </a:cxn>
                  <a:cxn ang="0">
                    <a:pos x="321" y="112"/>
                  </a:cxn>
                  <a:cxn ang="0">
                    <a:pos x="353" y="128"/>
                  </a:cxn>
                  <a:cxn ang="0">
                    <a:pos x="365" y="116"/>
                  </a:cxn>
                  <a:cxn ang="0">
                    <a:pos x="390" y="76"/>
                  </a:cxn>
                  <a:cxn ang="0">
                    <a:pos x="313" y="109"/>
                  </a:cxn>
                  <a:cxn ang="0">
                    <a:pos x="310" y="101"/>
                  </a:cxn>
                  <a:cxn ang="0">
                    <a:pos x="307" y="102"/>
                  </a:cxn>
                  <a:cxn ang="0">
                    <a:pos x="307" y="109"/>
                  </a:cxn>
                  <a:cxn ang="0">
                    <a:pos x="267" y="161"/>
                  </a:cxn>
                  <a:cxn ang="0">
                    <a:pos x="267" y="155"/>
                  </a:cxn>
                  <a:cxn ang="0">
                    <a:pos x="261" y="155"/>
                  </a:cxn>
                  <a:cxn ang="0">
                    <a:pos x="261" y="161"/>
                  </a:cxn>
                  <a:cxn ang="0">
                    <a:pos x="166" y="192"/>
                  </a:cxn>
                  <a:cxn ang="0">
                    <a:pos x="178" y="165"/>
                  </a:cxn>
                  <a:cxn ang="0">
                    <a:pos x="190" y="183"/>
                  </a:cxn>
                  <a:cxn ang="0">
                    <a:pos x="190" y="18"/>
                  </a:cxn>
                  <a:cxn ang="0">
                    <a:pos x="178" y="18"/>
                  </a:cxn>
                  <a:cxn ang="0">
                    <a:pos x="175" y="0"/>
                  </a:cxn>
                  <a:cxn ang="0">
                    <a:pos x="433" y="18"/>
                  </a:cxn>
                  <a:cxn ang="0">
                    <a:pos x="433" y="183"/>
                  </a:cxn>
                  <a:cxn ang="0">
                    <a:pos x="175" y="201"/>
                  </a:cxn>
                  <a:cxn ang="0">
                    <a:pos x="104" y="95"/>
                  </a:cxn>
                  <a:cxn ang="0">
                    <a:pos x="112" y="122"/>
                  </a:cxn>
                  <a:cxn ang="0">
                    <a:pos x="164" y="102"/>
                  </a:cxn>
                  <a:cxn ang="0">
                    <a:pos x="261" y="98"/>
                  </a:cxn>
                  <a:cxn ang="0">
                    <a:pos x="269" y="88"/>
                  </a:cxn>
                  <a:cxn ang="0">
                    <a:pos x="205" y="164"/>
                  </a:cxn>
                  <a:cxn ang="0">
                    <a:pos x="156" y="157"/>
                  </a:cxn>
                  <a:cxn ang="0">
                    <a:pos x="62" y="220"/>
                  </a:cxn>
                  <a:cxn ang="0">
                    <a:pos x="60" y="91"/>
                  </a:cxn>
                  <a:cxn ang="0">
                    <a:pos x="108" y="2"/>
                  </a:cxn>
                  <a:cxn ang="0">
                    <a:pos x="81" y="28"/>
                  </a:cxn>
                </a:cxnLst>
                <a:rect l="0" t="0" r="r" b="b"/>
                <a:pathLst>
                  <a:path w="442" h="236">
                    <a:moveTo>
                      <a:pt x="62" y="186"/>
                    </a:moveTo>
                    <a:cubicBezTo>
                      <a:pt x="62" y="175"/>
                      <a:pt x="62" y="166"/>
                      <a:pt x="62" y="155"/>
                    </a:cubicBezTo>
                    <a:lnTo>
                      <a:pt x="62" y="131"/>
                    </a:lnTo>
                    <a:cubicBezTo>
                      <a:pt x="53" y="141"/>
                      <a:pt x="44" y="151"/>
                      <a:pt x="35" y="161"/>
                    </a:cubicBezTo>
                    <a:cubicBezTo>
                      <a:pt x="44" y="171"/>
                      <a:pt x="53" y="177"/>
                      <a:pt x="62" y="186"/>
                    </a:cubicBezTo>
                    <a:close/>
                    <a:moveTo>
                      <a:pt x="353" y="120"/>
                    </a:moveTo>
                    <a:cubicBezTo>
                      <a:pt x="354" y="120"/>
                      <a:pt x="355" y="120"/>
                      <a:pt x="356" y="119"/>
                    </a:cubicBezTo>
                    <a:lnTo>
                      <a:pt x="356" y="119"/>
                    </a:lnTo>
                    <a:cubicBezTo>
                      <a:pt x="357" y="118"/>
                      <a:pt x="357" y="117"/>
                      <a:pt x="357" y="116"/>
                    </a:cubicBezTo>
                    <a:cubicBezTo>
                      <a:pt x="357" y="114"/>
                      <a:pt x="357" y="113"/>
                      <a:pt x="356" y="112"/>
                    </a:cubicBezTo>
                    <a:lnTo>
                      <a:pt x="356" y="112"/>
                    </a:lnTo>
                    <a:cubicBezTo>
                      <a:pt x="355" y="112"/>
                      <a:pt x="354" y="111"/>
                      <a:pt x="353" y="111"/>
                    </a:cubicBezTo>
                    <a:cubicBezTo>
                      <a:pt x="352" y="111"/>
                      <a:pt x="351" y="112"/>
                      <a:pt x="350" y="112"/>
                    </a:cubicBezTo>
                    <a:lnTo>
                      <a:pt x="350" y="112"/>
                    </a:lnTo>
                    <a:cubicBezTo>
                      <a:pt x="349" y="113"/>
                      <a:pt x="348" y="114"/>
                      <a:pt x="348" y="116"/>
                    </a:cubicBezTo>
                    <a:cubicBezTo>
                      <a:pt x="348" y="117"/>
                      <a:pt x="349" y="118"/>
                      <a:pt x="350" y="119"/>
                    </a:cubicBezTo>
                    <a:cubicBezTo>
                      <a:pt x="351" y="120"/>
                      <a:pt x="352" y="120"/>
                      <a:pt x="353" y="120"/>
                    </a:cubicBezTo>
                    <a:close/>
                    <a:moveTo>
                      <a:pt x="390" y="76"/>
                    </a:moveTo>
                    <a:cubicBezTo>
                      <a:pt x="395" y="76"/>
                      <a:pt x="400" y="72"/>
                      <a:pt x="402" y="66"/>
                    </a:cubicBezTo>
                    <a:lnTo>
                      <a:pt x="402" y="66"/>
                    </a:lnTo>
                    <a:lnTo>
                      <a:pt x="402" y="66"/>
                    </a:lnTo>
                    <a:lnTo>
                      <a:pt x="402" y="66"/>
                    </a:lnTo>
                    <a:lnTo>
                      <a:pt x="402" y="66"/>
                    </a:lnTo>
                    <a:lnTo>
                      <a:pt x="402" y="66"/>
                    </a:lnTo>
                    <a:lnTo>
                      <a:pt x="402" y="66"/>
                    </a:lnTo>
                    <a:lnTo>
                      <a:pt x="402" y="66"/>
                    </a:lnTo>
                    <a:lnTo>
                      <a:pt x="402" y="66"/>
                    </a:lnTo>
                    <a:lnTo>
                      <a:pt x="402" y="66"/>
                    </a:lnTo>
                    <a:lnTo>
                      <a:pt x="402" y="66"/>
                    </a:lnTo>
                    <a:lnTo>
                      <a:pt x="402" y="66"/>
                    </a:lnTo>
                    <a:lnTo>
                      <a:pt x="402" y="65"/>
                    </a:lnTo>
                    <a:lnTo>
                      <a:pt x="402" y="65"/>
                    </a:lnTo>
                    <a:lnTo>
                      <a:pt x="402" y="65"/>
                    </a:lnTo>
                    <a:lnTo>
                      <a:pt x="402" y="65"/>
                    </a:lnTo>
                    <a:lnTo>
                      <a:pt x="402" y="65"/>
                    </a:lnTo>
                    <a:lnTo>
                      <a:pt x="402" y="65"/>
                    </a:lnTo>
                    <a:lnTo>
                      <a:pt x="402" y="65"/>
                    </a:lnTo>
                    <a:lnTo>
                      <a:pt x="402" y="65"/>
                    </a:lnTo>
                    <a:lnTo>
                      <a:pt x="402" y="65"/>
                    </a:lnTo>
                    <a:lnTo>
                      <a:pt x="402" y="65"/>
                    </a:lnTo>
                    <a:lnTo>
                      <a:pt x="402" y="65"/>
                    </a:lnTo>
                    <a:lnTo>
                      <a:pt x="402" y="65"/>
                    </a:lnTo>
                    <a:lnTo>
                      <a:pt x="402" y="65"/>
                    </a:lnTo>
                    <a:lnTo>
                      <a:pt x="402" y="65"/>
                    </a:lnTo>
                    <a:lnTo>
                      <a:pt x="402" y="65"/>
                    </a:lnTo>
                    <a:lnTo>
                      <a:pt x="402" y="64"/>
                    </a:lnTo>
                    <a:lnTo>
                      <a:pt x="402" y="64"/>
                    </a:lnTo>
                    <a:cubicBezTo>
                      <a:pt x="402" y="64"/>
                      <a:pt x="402" y="64"/>
                      <a:pt x="402" y="63"/>
                    </a:cubicBezTo>
                    <a:cubicBezTo>
                      <a:pt x="402" y="56"/>
                      <a:pt x="397" y="51"/>
                      <a:pt x="390" y="51"/>
                    </a:cubicBezTo>
                    <a:cubicBezTo>
                      <a:pt x="383" y="51"/>
                      <a:pt x="377" y="56"/>
                      <a:pt x="377" y="63"/>
                    </a:cubicBezTo>
                    <a:cubicBezTo>
                      <a:pt x="377" y="66"/>
                      <a:pt x="378" y="69"/>
                      <a:pt x="380" y="71"/>
                    </a:cubicBezTo>
                    <a:lnTo>
                      <a:pt x="357" y="104"/>
                    </a:lnTo>
                    <a:cubicBezTo>
                      <a:pt x="355" y="104"/>
                      <a:pt x="354" y="103"/>
                      <a:pt x="353" y="103"/>
                    </a:cubicBezTo>
                    <a:cubicBezTo>
                      <a:pt x="350" y="103"/>
                      <a:pt x="347" y="105"/>
                      <a:pt x="344" y="107"/>
                    </a:cubicBezTo>
                    <a:lnTo>
                      <a:pt x="344" y="107"/>
                    </a:lnTo>
                    <a:lnTo>
                      <a:pt x="344" y="107"/>
                    </a:lnTo>
                    <a:cubicBezTo>
                      <a:pt x="344" y="108"/>
                      <a:pt x="343" y="108"/>
                      <a:pt x="343" y="109"/>
                    </a:cubicBezTo>
                    <a:lnTo>
                      <a:pt x="322" y="105"/>
                    </a:lnTo>
                    <a:cubicBezTo>
                      <a:pt x="322" y="102"/>
                      <a:pt x="321" y="99"/>
                      <a:pt x="319" y="97"/>
                    </a:cubicBezTo>
                    <a:lnTo>
                      <a:pt x="319" y="97"/>
                    </a:lnTo>
                    <a:cubicBezTo>
                      <a:pt x="317" y="95"/>
                      <a:pt x="314" y="94"/>
                      <a:pt x="310" y="94"/>
                    </a:cubicBezTo>
                    <a:cubicBezTo>
                      <a:pt x="307" y="94"/>
                      <a:pt x="304" y="95"/>
                      <a:pt x="302" y="97"/>
                    </a:cubicBezTo>
                    <a:lnTo>
                      <a:pt x="302" y="97"/>
                    </a:lnTo>
                    <a:cubicBezTo>
                      <a:pt x="299" y="99"/>
                      <a:pt x="298" y="102"/>
                      <a:pt x="298" y="106"/>
                    </a:cubicBezTo>
                    <a:cubicBezTo>
                      <a:pt x="298" y="107"/>
                      <a:pt x="298" y="109"/>
                      <a:pt x="299" y="110"/>
                    </a:cubicBezTo>
                    <a:lnTo>
                      <a:pt x="269" y="146"/>
                    </a:lnTo>
                    <a:cubicBezTo>
                      <a:pt x="267" y="146"/>
                      <a:pt x="266" y="146"/>
                      <a:pt x="264" y="146"/>
                    </a:cubicBezTo>
                    <a:cubicBezTo>
                      <a:pt x="261" y="146"/>
                      <a:pt x="258" y="147"/>
                      <a:pt x="256" y="149"/>
                    </a:cubicBezTo>
                    <a:lnTo>
                      <a:pt x="256" y="149"/>
                    </a:lnTo>
                    <a:lnTo>
                      <a:pt x="256" y="149"/>
                    </a:lnTo>
                    <a:cubicBezTo>
                      <a:pt x="253" y="151"/>
                      <a:pt x="252" y="154"/>
                      <a:pt x="252" y="158"/>
                    </a:cubicBezTo>
                    <a:cubicBezTo>
                      <a:pt x="252" y="161"/>
                      <a:pt x="253" y="164"/>
                      <a:pt x="256" y="166"/>
                    </a:cubicBezTo>
                    <a:cubicBezTo>
                      <a:pt x="256" y="166"/>
                      <a:pt x="256" y="166"/>
                      <a:pt x="256" y="167"/>
                    </a:cubicBezTo>
                    <a:cubicBezTo>
                      <a:pt x="258" y="169"/>
                      <a:pt x="261" y="170"/>
                      <a:pt x="264" y="170"/>
                    </a:cubicBezTo>
                    <a:cubicBezTo>
                      <a:pt x="268" y="170"/>
                      <a:pt x="271" y="169"/>
                      <a:pt x="273" y="166"/>
                    </a:cubicBezTo>
                    <a:lnTo>
                      <a:pt x="273" y="166"/>
                    </a:lnTo>
                    <a:cubicBezTo>
                      <a:pt x="275" y="164"/>
                      <a:pt x="276" y="161"/>
                      <a:pt x="276" y="158"/>
                    </a:cubicBezTo>
                    <a:cubicBezTo>
                      <a:pt x="276" y="155"/>
                      <a:pt x="276" y="153"/>
                      <a:pt x="275" y="151"/>
                    </a:cubicBezTo>
                    <a:lnTo>
                      <a:pt x="304" y="116"/>
                    </a:lnTo>
                    <a:cubicBezTo>
                      <a:pt x="306" y="117"/>
                      <a:pt x="308" y="118"/>
                      <a:pt x="310" y="118"/>
                    </a:cubicBezTo>
                    <a:cubicBezTo>
                      <a:pt x="314" y="118"/>
                      <a:pt x="317" y="116"/>
                      <a:pt x="319" y="114"/>
                    </a:cubicBezTo>
                    <a:lnTo>
                      <a:pt x="319" y="114"/>
                    </a:lnTo>
                    <a:lnTo>
                      <a:pt x="319" y="114"/>
                    </a:lnTo>
                    <a:cubicBezTo>
                      <a:pt x="320" y="114"/>
                      <a:pt x="320" y="113"/>
                      <a:pt x="321" y="112"/>
                    </a:cubicBezTo>
                    <a:lnTo>
                      <a:pt x="341" y="117"/>
                    </a:lnTo>
                    <a:cubicBezTo>
                      <a:pt x="341" y="120"/>
                      <a:pt x="342" y="122"/>
                      <a:pt x="344" y="124"/>
                    </a:cubicBezTo>
                    <a:cubicBezTo>
                      <a:pt x="347" y="126"/>
                      <a:pt x="350" y="128"/>
                      <a:pt x="353" y="128"/>
                    </a:cubicBezTo>
                    <a:cubicBezTo>
                      <a:pt x="356" y="128"/>
                      <a:pt x="359" y="126"/>
                      <a:pt x="362" y="124"/>
                    </a:cubicBezTo>
                    <a:cubicBezTo>
                      <a:pt x="362" y="124"/>
                      <a:pt x="362" y="124"/>
                      <a:pt x="362" y="124"/>
                    </a:cubicBezTo>
                    <a:cubicBezTo>
                      <a:pt x="364" y="122"/>
                      <a:pt x="365" y="119"/>
                      <a:pt x="365" y="116"/>
                    </a:cubicBezTo>
                    <a:cubicBezTo>
                      <a:pt x="365" y="113"/>
                      <a:pt x="364" y="110"/>
                      <a:pt x="363" y="108"/>
                    </a:cubicBezTo>
                    <a:lnTo>
                      <a:pt x="386" y="75"/>
                    </a:lnTo>
                    <a:cubicBezTo>
                      <a:pt x="387" y="76"/>
                      <a:pt x="388" y="76"/>
                      <a:pt x="390" y="76"/>
                    </a:cubicBezTo>
                    <a:close/>
                    <a:moveTo>
                      <a:pt x="310" y="110"/>
                    </a:moveTo>
                    <a:cubicBezTo>
                      <a:pt x="312" y="110"/>
                      <a:pt x="313" y="110"/>
                      <a:pt x="313" y="109"/>
                    </a:cubicBezTo>
                    <a:lnTo>
                      <a:pt x="313" y="109"/>
                    </a:lnTo>
                    <a:cubicBezTo>
                      <a:pt x="314" y="108"/>
                      <a:pt x="315" y="107"/>
                      <a:pt x="315" y="106"/>
                    </a:cubicBezTo>
                    <a:cubicBezTo>
                      <a:pt x="315" y="104"/>
                      <a:pt x="314" y="103"/>
                      <a:pt x="313" y="102"/>
                    </a:cubicBezTo>
                    <a:cubicBezTo>
                      <a:pt x="313" y="102"/>
                      <a:pt x="312" y="101"/>
                      <a:pt x="310" y="101"/>
                    </a:cubicBezTo>
                    <a:cubicBezTo>
                      <a:pt x="309" y="101"/>
                      <a:pt x="308" y="102"/>
                      <a:pt x="307" y="102"/>
                    </a:cubicBezTo>
                    <a:lnTo>
                      <a:pt x="307" y="102"/>
                    </a:lnTo>
                    <a:lnTo>
                      <a:pt x="307" y="102"/>
                    </a:lnTo>
                    <a:cubicBezTo>
                      <a:pt x="306" y="103"/>
                      <a:pt x="306" y="104"/>
                      <a:pt x="306" y="106"/>
                    </a:cubicBezTo>
                    <a:cubicBezTo>
                      <a:pt x="306" y="107"/>
                      <a:pt x="306" y="108"/>
                      <a:pt x="307" y="109"/>
                    </a:cubicBezTo>
                    <a:lnTo>
                      <a:pt x="307" y="109"/>
                    </a:lnTo>
                    <a:cubicBezTo>
                      <a:pt x="308" y="110"/>
                      <a:pt x="309" y="110"/>
                      <a:pt x="310" y="110"/>
                    </a:cubicBezTo>
                    <a:close/>
                    <a:moveTo>
                      <a:pt x="264" y="162"/>
                    </a:moveTo>
                    <a:cubicBezTo>
                      <a:pt x="266" y="162"/>
                      <a:pt x="267" y="162"/>
                      <a:pt x="267" y="161"/>
                    </a:cubicBezTo>
                    <a:lnTo>
                      <a:pt x="267" y="161"/>
                    </a:lnTo>
                    <a:cubicBezTo>
                      <a:pt x="268" y="160"/>
                      <a:pt x="269" y="159"/>
                      <a:pt x="269" y="158"/>
                    </a:cubicBezTo>
                    <a:cubicBezTo>
                      <a:pt x="269" y="157"/>
                      <a:pt x="268" y="155"/>
                      <a:pt x="267" y="155"/>
                    </a:cubicBezTo>
                    <a:cubicBezTo>
                      <a:pt x="267" y="154"/>
                      <a:pt x="266" y="153"/>
                      <a:pt x="264" y="153"/>
                    </a:cubicBezTo>
                    <a:cubicBezTo>
                      <a:pt x="263" y="153"/>
                      <a:pt x="262" y="154"/>
                      <a:pt x="261" y="155"/>
                    </a:cubicBezTo>
                    <a:lnTo>
                      <a:pt x="261" y="155"/>
                    </a:lnTo>
                    <a:cubicBezTo>
                      <a:pt x="260" y="155"/>
                      <a:pt x="260" y="157"/>
                      <a:pt x="260" y="158"/>
                    </a:cubicBezTo>
                    <a:cubicBezTo>
                      <a:pt x="260" y="159"/>
                      <a:pt x="260" y="160"/>
                      <a:pt x="261" y="161"/>
                    </a:cubicBezTo>
                    <a:lnTo>
                      <a:pt x="261" y="161"/>
                    </a:lnTo>
                    <a:cubicBezTo>
                      <a:pt x="262" y="162"/>
                      <a:pt x="263" y="162"/>
                      <a:pt x="264" y="162"/>
                    </a:cubicBezTo>
                    <a:close/>
                    <a:moveTo>
                      <a:pt x="175" y="201"/>
                    </a:moveTo>
                    <a:cubicBezTo>
                      <a:pt x="170" y="201"/>
                      <a:pt x="166" y="197"/>
                      <a:pt x="166" y="192"/>
                    </a:cubicBezTo>
                    <a:cubicBezTo>
                      <a:pt x="166" y="187"/>
                      <a:pt x="170" y="183"/>
                      <a:pt x="175" y="183"/>
                    </a:cubicBezTo>
                    <a:lnTo>
                      <a:pt x="178" y="183"/>
                    </a:lnTo>
                    <a:lnTo>
                      <a:pt x="178" y="165"/>
                    </a:lnTo>
                    <a:cubicBezTo>
                      <a:pt x="180" y="166"/>
                      <a:pt x="182" y="168"/>
                      <a:pt x="184" y="169"/>
                    </a:cubicBezTo>
                    <a:cubicBezTo>
                      <a:pt x="186" y="170"/>
                      <a:pt x="188" y="172"/>
                      <a:pt x="190" y="172"/>
                    </a:cubicBezTo>
                    <a:lnTo>
                      <a:pt x="190" y="183"/>
                    </a:lnTo>
                    <a:lnTo>
                      <a:pt x="418" y="183"/>
                    </a:lnTo>
                    <a:lnTo>
                      <a:pt x="418" y="18"/>
                    </a:lnTo>
                    <a:lnTo>
                      <a:pt x="190" y="18"/>
                    </a:lnTo>
                    <a:lnTo>
                      <a:pt x="190" y="117"/>
                    </a:lnTo>
                    <a:cubicBezTo>
                      <a:pt x="186" y="113"/>
                      <a:pt x="182" y="110"/>
                      <a:pt x="178" y="106"/>
                    </a:cubicBezTo>
                    <a:lnTo>
                      <a:pt x="178" y="18"/>
                    </a:lnTo>
                    <a:lnTo>
                      <a:pt x="175" y="18"/>
                    </a:lnTo>
                    <a:cubicBezTo>
                      <a:pt x="170" y="18"/>
                      <a:pt x="166" y="14"/>
                      <a:pt x="166" y="9"/>
                    </a:cubicBezTo>
                    <a:cubicBezTo>
                      <a:pt x="166" y="4"/>
                      <a:pt x="170" y="0"/>
                      <a:pt x="175" y="0"/>
                    </a:cubicBezTo>
                    <a:cubicBezTo>
                      <a:pt x="297" y="0"/>
                      <a:pt x="311" y="0"/>
                      <a:pt x="433" y="0"/>
                    </a:cubicBezTo>
                    <a:cubicBezTo>
                      <a:pt x="438" y="0"/>
                      <a:pt x="442" y="4"/>
                      <a:pt x="442" y="9"/>
                    </a:cubicBezTo>
                    <a:cubicBezTo>
                      <a:pt x="442" y="14"/>
                      <a:pt x="438" y="18"/>
                      <a:pt x="433" y="18"/>
                    </a:cubicBezTo>
                    <a:lnTo>
                      <a:pt x="430" y="18"/>
                    </a:lnTo>
                    <a:lnTo>
                      <a:pt x="430" y="183"/>
                    </a:lnTo>
                    <a:lnTo>
                      <a:pt x="433" y="183"/>
                    </a:lnTo>
                    <a:cubicBezTo>
                      <a:pt x="438" y="183"/>
                      <a:pt x="442" y="187"/>
                      <a:pt x="442" y="192"/>
                    </a:cubicBezTo>
                    <a:cubicBezTo>
                      <a:pt x="442" y="197"/>
                      <a:pt x="438" y="201"/>
                      <a:pt x="433" y="201"/>
                    </a:cubicBezTo>
                    <a:cubicBezTo>
                      <a:pt x="187" y="201"/>
                      <a:pt x="312" y="201"/>
                      <a:pt x="175" y="201"/>
                    </a:cubicBezTo>
                    <a:close/>
                    <a:moveTo>
                      <a:pt x="90" y="80"/>
                    </a:moveTo>
                    <a:cubicBezTo>
                      <a:pt x="93" y="91"/>
                      <a:pt x="99" y="111"/>
                      <a:pt x="103" y="122"/>
                    </a:cubicBezTo>
                    <a:lnTo>
                      <a:pt x="104" y="95"/>
                    </a:lnTo>
                    <a:lnTo>
                      <a:pt x="108" y="92"/>
                    </a:lnTo>
                    <a:lnTo>
                      <a:pt x="112" y="95"/>
                    </a:lnTo>
                    <a:lnTo>
                      <a:pt x="112" y="122"/>
                    </a:lnTo>
                    <a:cubicBezTo>
                      <a:pt x="117" y="110"/>
                      <a:pt x="121" y="90"/>
                      <a:pt x="123" y="79"/>
                    </a:cubicBezTo>
                    <a:cubicBezTo>
                      <a:pt x="132" y="82"/>
                      <a:pt x="145" y="85"/>
                      <a:pt x="155" y="89"/>
                    </a:cubicBezTo>
                    <a:cubicBezTo>
                      <a:pt x="160" y="91"/>
                      <a:pt x="161" y="98"/>
                      <a:pt x="164" y="102"/>
                    </a:cubicBezTo>
                    <a:cubicBezTo>
                      <a:pt x="175" y="113"/>
                      <a:pt x="186" y="124"/>
                      <a:pt x="198" y="134"/>
                    </a:cubicBezTo>
                    <a:cubicBezTo>
                      <a:pt x="218" y="124"/>
                      <a:pt x="233" y="114"/>
                      <a:pt x="249" y="102"/>
                    </a:cubicBezTo>
                    <a:cubicBezTo>
                      <a:pt x="253" y="99"/>
                      <a:pt x="257" y="98"/>
                      <a:pt x="261" y="98"/>
                    </a:cubicBezTo>
                    <a:lnTo>
                      <a:pt x="264" y="87"/>
                    </a:lnTo>
                    <a:cubicBezTo>
                      <a:pt x="265" y="85"/>
                      <a:pt x="266" y="85"/>
                      <a:pt x="267" y="85"/>
                    </a:cubicBezTo>
                    <a:cubicBezTo>
                      <a:pt x="269" y="85"/>
                      <a:pt x="269" y="87"/>
                      <a:pt x="269" y="88"/>
                    </a:cubicBezTo>
                    <a:lnTo>
                      <a:pt x="265" y="100"/>
                    </a:lnTo>
                    <a:cubicBezTo>
                      <a:pt x="271" y="105"/>
                      <a:pt x="273" y="115"/>
                      <a:pt x="264" y="122"/>
                    </a:cubicBezTo>
                    <a:cubicBezTo>
                      <a:pt x="241" y="139"/>
                      <a:pt x="230" y="149"/>
                      <a:pt x="205" y="164"/>
                    </a:cubicBezTo>
                    <a:cubicBezTo>
                      <a:pt x="200" y="167"/>
                      <a:pt x="193" y="167"/>
                      <a:pt x="188" y="163"/>
                    </a:cubicBezTo>
                    <a:cubicBezTo>
                      <a:pt x="178" y="155"/>
                      <a:pt x="166" y="146"/>
                      <a:pt x="156" y="136"/>
                    </a:cubicBezTo>
                    <a:cubicBezTo>
                      <a:pt x="155" y="143"/>
                      <a:pt x="156" y="151"/>
                      <a:pt x="156" y="157"/>
                    </a:cubicBezTo>
                    <a:cubicBezTo>
                      <a:pt x="155" y="184"/>
                      <a:pt x="154" y="210"/>
                      <a:pt x="153" y="236"/>
                    </a:cubicBezTo>
                    <a:lnTo>
                      <a:pt x="63" y="236"/>
                    </a:lnTo>
                    <a:lnTo>
                      <a:pt x="62" y="220"/>
                    </a:lnTo>
                    <a:cubicBezTo>
                      <a:pt x="44" y="207"/>
                      <a:pt x="20" y="188"/>
                      <a:pt x="6" y="173"/>
                    </a:cubicBezTo>
                    <a:cubicBezTo>
                      <a:pt x="0" y="167"/>
                      <a:pt x="0" y="159"/>
                      <a:pt x="4" y="152"/>
                    </a:cubicBezTo>
                    <a:cubicBezTo>
                      <a:pt x="20" y="132"/>
                      <a:pt x="39" y="111"/>
                      <a:pt x="60" y="91"/>
                    </a:cubicBezTo>
                    <a:cubicBezTo>
                      <a:pt x="62" y="88"/>
                      <a:pt x="63" y="88"/>
                      <a:pt x="68" y="87"/>
                    </a:cubicBezTo>
                    <a:cubicBezTo>
                      <a:pt x="76" y="85"/>
                      <a:pt x="83" y="82"/>
                      <a:pt x="90" y="80"/>
                    </a:cubicBezTo>
                    <a:close/>
                    <a:moveTo>
                      <a:pt x="108" y="2"/>
                    </a:moveTo>
                    <a:cubicBezTo>
                      <a:pt x="123" y="2"/>
                      <a:pt x="135" y="14"/>
                      <a:pt x="135" y="28"/>
                    </a:cubicBezTo>
                    <a:cubicBezTo>
                      <a:pt x="135" y="42"/>
                      <a:pt x="125" y="71"/>
                      <a:pt x="108" y="71"/>
                    </a:cubicBezTo>
                    <a:cubicBezTo>
                      <a:pt x="91" y="71"/>
                      <a:pt x="81" y="42"/>
                      <a:pt x="81" y="28"/>
                    </a:cubicBezTo>
                    <a:cubicBezTo>
                      <a:pt x="81" y="14"/>
                      <a:pt x="93" y="2"/>
                      <a:pt x="108" y="2"/>
                    </a:cubicBezTo>
                    <a:close/>
                  </a:path>
                </a:pathLst>
              </a:custGeom>
              <a:solidFill>
                <a:sysClr val="window" lastClr="FFFFFF"/>
              </a:solidFill>
              <a:ln w="9525">
                <a:noFill/>
                <a:round/>
                <a:headEnd/>
                <a:tailEnd/>
              </a:ln>
              <a:effectLst>
                <a:outerShdw blurRad="38100" dist="38100" dir="5400000" algn="ctr" rotWithShape="0">
                  <a:srgbClr val="000000"/>
                </a:outerShdw>
              </a:effec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grpSp>
          <p:nvGrpSpPr>
            <p:cNvPr id="24" name="Group 23"/>
            <p:cNvGrpSpPr/>
            <p:nvPr/>
          </p:nvGrpSpPr>
          <p:grpSpPr>
            <a:xfrm>
              <a:off x="5023723" y="1800416"/>
              <a:ext cx="1091327" cy="1091327"/>
              <a:chOff x="3847308" y="1755276"/>
              <a:chExt cx="1455102" cy="1455102"/>
            </a:xfrm>
          </p:grpSpPr>
          <p:grpSp>
            <p:nvGrpSpPr>
              <p:cNvPr id="25" name="Group 319"/>
              <p:cNvGrpSpPr>
                <a:grpSpLocks/>
              </p:cNvGrpSpPr>
              <p:nvPr/>
            </p:nvGrpSpPr>
            <p:grpSpPr bwMode="auto">
              <a:xfrm>
                <a:off x="3847308" y="1755276"/>
                <a:ext cx="1455102" cy="1455102"/>
                <a:chOff x="1858" y="1605"/>
                <a:chExt cx="1574" cy="1574"/>
              </a:xfrm>
            </p:grpSpPr>
            <p:sp>
              <p:nvSpPr>
                <p:cNvPr id="27" name="Oval 320"/>
                <p:cNvSpPr>
                  <a:spLocks noChangeArrowheads="1"/>
                </p:cNvSpPr>
                <p:nvPr/>
              </p:nvSpPr>
              <p:spPr bwMode="auto">
                <a:xfrm>
                  <a:off x="1858" y="1605"/>
                  <a:ext cx="1574" cy="1574"/>
                </a:xfrm>
                <a:prstGeom prst="ellipse">
                  <a:avLst/>
                </a:prstGeom>
                <a:gradFill rotWithShape="1">
                  <a:gsLst>
                    <a:gs pos="0">
                      <a:srgbClr val="01405C"/>
                    </a:gs>
                    <a:gs pos="100000">
                      <a:srgbClr val="01405C">
                        <a:gamma/>
                        <a:shade val="72941"/>
                        <a:invGamma/>
                      </a:srgbClr>
                    </a:gs>
                  </a:gsLst>
                  <a:path path="shape">
                    <a:fillToRect l="50000" t="50000" r="50000" b="50000"/>
                  </a:path>
                </a:gradFill>
                <a:ln w="9525">
                  <a:noFill/>
                  <a:round/>
                  <a:headEnd/>
                  <a:tailEnd/>
                </a:ln>
              </p:spPr>
              <p:txBody>
                <a:bodyPr/>
                <a:lstStyle/>
                <a:p>
                  <a:pPr>
                    <a:defRPr/>
                  </a:pPr>
                  <a:endParaRPr lang="en-US" sz="1350" kern="0">
                    <a:solidFill>
                      <a:prstClr val="black"/>
                    </a:solidFill>
                  </a:endParaRPr>
                </a:p>
              </p:txBody>
            </p:sp>
            <p:sp>
              <p:nvSpPr>
                <p:cNvPr id="28" name="Freeform 321"/>
                <p:cNvSpPr>
                  <a:spLocks noEditPoints="1"/>
                </p:cNvSpPr>
                <p:nvPr/>
              </p:nvSpPr>
              <p:spPr bwMode="auto">
                <a:xfrm>
                  <a:off x="1858" y="1605"/>
                  <a:ext cx="1574" cy="1574"/>
                </a:xfrm>
                <a:custGeom>
                  <a:avLst/>
                  <a:gdLst/>
                  <a:ahLst/>
                  <a:cxnLst>
                    <a:cxn ang="0">
                      <a:pos x="370" y="185"/>
                    </a:cxn>
                    <a:cxn ang="0">
                      <a:pos x="185" y="370"/>
                    </a:cxn>
                    <a:cxn ang="0">
                      <a:pos x="0" y="185"/>
                    </a:cxn>
                    <a:cxn ang="0">
                      <a:pos x="185" y="0"/>
                    </a:cxn>
                    <a:cxn ang="0">
                      <a:pos x="370" y="185"/>
                    </a:cxn>
                    <a:cxn ang="0">
                      <a:pos x="185" y="16"/>
                    </a:cxn>
                    <a:cxn ang="0">
                      <a:pos x="15" y="183"/>
                    </a:cxn>
                    <a:cxn ang="0">
                      <a:pos x="185" y="354"/>
                    </a:cxn>
                    <a:cxn ang="0">
                      <a:pos x="355" y="183"/>
                    </a:cxn>
                    <a:cxn ang="0">
                      <a:pos x="185" y="16"/>
                    </a:cxn>
                  </a:cxnLst>
                  <a:rect l="0" t="0" r="r" b="b"/>
                  <a:pathLst>
                    <a:path w="370" h="370">
                      <a:moveTo>
                        <a:pt x="370" y="185"/>
                      </a:moveTo>
                      <a:cubicBezTo>
                        <a:pt x="370" y="287"/>
                        <a:pt x="287" y="370"/>
                        <a:pt x="185" y="370"/>
                      </a:cubicBezTo>
                      <a:cubicBezTo>
                        <a:pt x="83" y="370"/>
                        <a:pt x="0" y="287"/>
                        <a:pt x="0" y="185"/>
                      </a:cubicBezTo>
                      <a:cubicBezTo>
                        <a:pt x="0" y="83"/>
                        <a:pt x="83" y="0"/>
                        <a:pt x="185" y="0"/>
                      </a:cubicBezTo>
                      <a:cubicBezTo>
                        <a:pt x="287" y="0"/>
                        <a:pt x="370" y="83"/>
                        <a:pt x="370" y="185"/>
                      </a:cubicBezTo>
                      <a:close/>
                      <a:moveTo>
                        <a:pt x="185" y="16"/>
                      </a:moveTo>
                      <a:cubicBezTo>
                        <a:pt x="91" y="16"/>
                        <a:pt x="15" y="91"/>
                        <a:pt x="15" y="183"/>
                      </a:cubicBezTo>
                      <a:cubicBezTo>
                        <a:pt x="15" y="275"/>
                        <a:pt x="91" y="354"/>
                        <a:pt x="185" y="354"/>
                      </a:cubicBezTo>
                      <a:cubicBezTo>
                        <a:pt x="279" y="354"/>
                        <a:pt x="355" y="275"/>
                        <a:pt x="355" y="183"/>
                      </a:cubicBezTo>
                      <a:cubicBezTo>
                        <a:pt x="355" y="91"/>
                        <a:pt x="279" y="16"/>
                        <a:pt x="185" y="16"/>
                      </a:cubicBezTo>
                      <a:close/>
                    </a:path>
                  </a:pathLst>
                </a:custGeom>
                <a:solidFill>
                  <a:srgbClr val="000000">
                    <a:alpha val="24001"/>
                  </a:srgbClr>
                </a:solidFill>
                <a:ln w="9525">
                  <a:noFill/>
                  <a:round/>
                  <a:headEnd/>
                  <a:tailEnd/>
                </a:ln>
              </p:spPr>
              <p:txBody>
                <a:bodyPr/>
                <a:lstStyle/>
                <a:p>
                  <a:pPr>
                    <a:defRPr/>
                  </a:pPr>
                  <a:endParaRPr lang="en-US" sz="1350" kern="0">
                    <a:solidFill>
                      <a:prstClr val="black"/>
                    </a:solidFill>
                  </a:endParaRPr>
                </a:p>
              </p:txBody>
            </p:sp>
            <p:sp>
              <p:nvSpPr>
                <p:cNvPr id="29" name="Oval 322"/>
                <p:cNvSpPr>
                  <a:spLocks noChangeArrowheads="1"/>
                </p:cNvSpPr>
                <p:nvPr/>
              </p:nvSpPr>
              <p:spPr bwMode="auto">
                <a:xfrm>
                  <a:off x="2096" y="1685"/>
                  <a:ext cx="1097" cy="706"/>
                </a:xfrm>
                <a:prstGeom prst="ellipse">
                  <a:avLst/>
                </a:prstGeom>
                <a:gradFill rotWithShape="1">
                  <a:gsLst>
                    <a:gs pos="0">
                      <a:srgbClr val="01405C">
                        <a:lumMod val="25000"/>
                        <a:lumOff val="75000"/>
                        <a:alpha val="39000"/>
                      </a:srgbClr>
                    </a:gs>
                    <a:gs pos="100000">
                      <a:srgbClr val="FFFFFF">
                        <a:gamma/>
                        <a:tint val="0"/>
                        <a:invGamma/>
                        <a:alpha val="0"/>
                      </a:srgbClr>
                    </a:gs>
                  </a:gsLst>
                  <a:lin ang="5400000" scaled="1"/>
                </a:gradFill>
                <a:ln w="9525">
                  <a:noFill/>
                  <a:round/>
                  <a:headEnd/>
                  <a:tailEnd/>
                </a:ln>
              </p:spPr>
              <p:txBody>
                <a:bodyPr/>
                <a:lstStyle/>
                <a:p>
                  <a:pPr>
                    <a:defRPr/>
                  </a:pPr>
                  <a:endParaRPr lang="en-US" sz="1350" kern="0">
                    <a:solidFill>
                      <a:prstClr val="black"/>
                    </a:solidFill>
                  </a:endParaRPr>
                </a:p>
              </p:txBody>
            </p:sp>
            <p:sp>
              <p:nvSpPr>
                <p:cNvPr id="30" name="Freeform 323"/>
                <p:cNvSpPr>
                  <a:spLocks/>
                </p:cNvSpPr>
                <p:nvPr/>
              </p:nvSpPr>
              <p:spPr bwMode="auto">
                <a:xfrm>
                  <a:off x="1975" y="2609"/>
                  <a:ext cx="1340" cy="459"/>
                </a:xfrm>
                <a:custGeom>
                  <a:avLst/>
                  <a:gdLst/>
                  <a:ahLst/>
                  <a:cxnLst>
                    <a:cxn ang="0">
                      <a:pos x="5" y="11"/>
                    </a:cxn>
                    <a:cxn ang="0">
                      <a:pos x="158" y="108"/>
                    </a:cxn>
                    <a:cxn ang="0">
                      <a:pos x="311" y="11"/>
                    </a:cxn>
                    <a:cxn ang="0">
                      <a:pos x="302" y="11"/>
                    </a:cxn>
                    <a:cxn ang="0">
                      <a:pos x="158" y="92"/>
                    </a:cxn>
                    <a:cxn ang="0">
                      <a:pos x="14" y="11"/>
                    </a:cxn>
                    <a:cxn ang="0">
                      <a:pos x="5" y="11"/>
                    </a:cxn>
                  </a:cxnLst>
                  <a:rect l="0" t="0" r="r" b="b"/>
                  <a:pathLst>
                    <a:path w="315" h="108">
                      <a:moveTo>
                        <a:pt x="5" y="11"/>
                      </a:moveTo>
                      <a:cubicBezTo>
                        <a:pt x="33" y="68"/>
                        <a:pt x="91" y="108"/>
                        <a:pt x="158" y="108"/>
                      </a:cubicBezTo>
                      <a:cubicBezTo>
                        <a:pt x="225" y="108"/>
                        <a:pt x="285" y="69"/>
                        <a:pt x="311" y="11"/>
                      </a:cubicBezTo>
                      <a:cubicBezTo>
                        <a:pt x="315" y="3"/>
                        <a:pt x="308" y="2"/>
                        <a:pt x="302" y="11"/>
                      </a:cubicBezTo>
                      <a:cubicBezTo>
                        <a:pt x="273" y="60"/>
                        <a:pt x="219" y="92"/>
                        <a:pt x="158" y="92"/>
                      </a:cubicBezTo>
                      <a:cubicBezTo>
                        <a:pt x="97" y="92"/>
                        <a:pt x="44" y="60"/>
                        <a:pt x="14" y="11"/>
                      </a:cubicBezTo>
                      <a:cubicBezTo>
                        <a:pt x="7" y="0"/>
                        <a:pt x="0" y="1"/>
                        <a:pt x="5" y="11"/>
                      </a:cubicBezTo>
                      <a:close/>
                    </a:path>
                  </a:pathLst>
                </a:custGeom>
                <a:gradFill rotWithShape="1">
                  <a:gsLst>
                    <a:gs pos="0">
                      <a:sysClr val="window" lastClr="FFFFFF">
                        <a:gamma/>
                        <a:tint val="0"/>
                        <a:invGamma/>
                        <a:alpha val="0"/>
                      </a:sysClr>
                    </a:gs>
                    <a:gs pos="100000">
                      <a:sysClr val="window" lastClr="FFFFFF">
                        <a:alpha val="34000"/>
                      </a:sysClr>
                    </a:gs>
                  </a:gsLst>
                  <a:lin ang="5400000" scaled="1"/>
                </a:gradFill>
                <a:ln w="9525">
                  <a:noFill/>
                  <a:round/>
                  <a:headEnd/>
                  <a:tailEnd/>
                </a:ln>
              </p:spPr>
              <p:txBody>
                <a:bodyPr/>
                <a:lstStyle/>
                <a:p>
                  <a:pPr>
                    <a:defRPr/>
                  </a:pPr>
                  <a:endParaRPr lang="en-US" sz="1350" kern="0">
                    <a:solidFill>
                      <a:prstClr val="black"/>
                    </a:solidFill>
                  </a:endParaRPr>
                </a:p>
              </p:txBody>
            </p:sp>
          </p:grpSp>
          <p:sp>
            <p:nvSpPr>
              <p:cNvPr id="26" name="Freeform 11"/>
              <p:cNvSpPr>
                <a:spLocks noEditPoints="1"/>
              </p:cNvSpPr>
              <p:nvPr/>
            </p:nvSpPr>
            <p:spPr bwMode="auto">
              <a:xfrm>
                <a:off x="4046538" y="1908175"/>
                <a:ext cx="1050925" cy="1092200"/>
              </a:xfrm>
              <a:custGeom>
                <a:avLst/>
                <a:gdLst/>
                <a:ahLst/>
                <a:cxnLst>
                  <a:cxn ang="0">
                    <a:pos x="429" y="124"/>
                  </a:cxn>
                  <a:cxn ang="0">
                    <a:pos x="135" y="44"/>
                  </a:cxn>
                  <a:cxn ang="0">
                    <a:pos x="220" y="134"/>
                  </a:cxn>
                  <a:cxn ang="0">
                    <a:pos x="291" y="177"/>
                  </a:cxn>
                  <a:cxn ang="0">
                    <a:pos x="569" y="287"/>
                  </a:cxn>
                  <a:cxn ang="0">
                    <a:pos x="496" y="360"/>
                  </a:cxn>
                  <a:cxn ang="0">
                    <a:pos x="407" y="605"/>
                  </a:cxn>
                  <a:cxn ang="0">
                    <a:pos x="542" y="493"/>
                  </a:cxn>
                  <a:cxn ang="0">
                    <a:pos x="576" y="215"/>
                  </a:cxn>
                  <a:cxn ang="0">
                    <a:pos x="8" y="300"/>
                  </a:cxn>
                  <a:cxn ang="0">
                    <a:pos x="64" y="283"/>
                  </a:cxn>
                  <a:cxn ang="0">
                    <a:pos x="180" y="599"/>
                  </a:cxn>
                  <a:cxn ang="0">
                    <a:pos x="126" y="500"/>
                  </a:cxn>
                  <a:cxn ang="0">
                    <a:pos x="46" y="263"/>
                  </a:cxn>
                  <a:cxn ang="0">
                    <a:pos x="455" y="428"/>
                  </a:cxn>
                  <a:cxn ang="0">
                    <a:pos x="210" y="377"/>
                  </a:cxn>
                  <a:cxn ang="0">
                    <a:pos x="285" y="308"/>
                  </a:cxn>
                  <a:cxn ang="0">
                    <a:pos x="310" y="268"/>
                  </a:cxn>
                  <a:cxn ang="0">
                    <a:pos x="370" y="404"/>
                  </a:cxn>
                  <a:cxn ang="0">
                    <a:pos x="328" y="605"/>
                  </a:cxn>
                  <a:cxn ang="0">
                    <a:pos x="264" y="463"/>
                  </a:cxn>
                  <a:cxn ang="0">
                    <a:pos x="249" y="600"/>
                  </a:cxn>
                  <a:cxn ang="0">
                    <a:pos x="222" y="185"/>
                  </a:cxn>
                  <a:cxn ang="0">
                    <a:pos x="157" y="9"/>
                  </a:cxn>
                  <a:cxn ang="0">
                    <a:pos x="236" y="143"/>
                  </a:cxn>
                  <a:cxn ang="0">
                    <a:pos x="353" y="73"/>
                  </a:cxn>
                  <a:cxn ang="0">
                    <a:pos x="395" y="104"/>
                  </a:cxn>
                  <a:cxn ang="0">
                    <a:pos x="365" y="103"/>
                  </a:cxn>
                  <a:cxn ang="0">
                    <a:pos x="343" y="81"/>
                  </a:cxn>
                  <a:cxn ang="0">
                    <a:pos x="342" y="51"/>
                  </a:cxn>
                  <a:cxn ang="0">
                    <a:pos x="379" y="36"/>
                  </a:cxn>
                  <a:cxn ang="0">
                    <a:pos x="400" y="58"/>
                  </a:cxn>
                  <a:cxn ang="0">
                    <a:pos x="269" y="84"/>
                  </a:cxn>
                  <a:cxn ang="0">
                    <a:pos x="280" y="79"/>
                  </a:cxn>
                  <a:cxn ang="0">
                    <a:pos x="282" y="31"/>
                  </a:cxn>
                  <a:cxn ang="0">
                    <a:pos x="313" y="42"/>
                  </a:cxn>
                  <a:cxn ang="0">
                    <a:pos x="330" y="81"/>
                  </a:cxn>
                  <a:cxn ang="0">
                    <a:pos x="316" y="112"/>
                  </a:cxn>
                  <a:cxn ang="0">
                    <a:pos x="273" y="112"/>
                  </a:cxn>
                  <a:cxn ang="0">
                    <a:pos x="259" y="82"/>
                  </a:cxn>
                  <a:cxn ang="0">
                    <a:pos x="275" y="42"/>
                  </a:cxn>
                  <a:cxn ang="0">
                    <a:pos x="301" y="70"/>
                  </a:cxn>
                  <a:cxn ang="0">
                    <a:pos x="212" y="83"/>
                  </a:cxn>
                  <a:cxn ang="0">
                    <a:pos x="237" y="105"/>
                  </a:cxn>
                  <a:cxn ang="0">
                    <a:pos x="206" y="106"/>
                  </a:cxn>
                  <a:cxn ang="0">
                    <a:pos x="179" y="79"/>
                  </a:cxn>
                  <a:cxn ang="0">
                    <a:pos x="179" y="48"/>
                  </a:cxn>
                  <a:cxn ang="0">
                    <a:pos x="217" y="33"/>
                  </a:cxn>
                  <a:cxn ang="0">
                    <a:pos x="239" y="54"/>
                  </a:cxn>
                  <a:cxn ang="0">
                    <a:pos x="239" y="92"/>
                  </a:cxn>
                  <a:cxn ang="0">
                    <a:pos x="188" y="73"/>
                  </a:cxn>
                </a:cxnLst>
                <a:rect l="0" t="0" r="r" b="b"/>
                <a:pathLst>
                  <a:path w="582" h="605">
                    <a:moveTo>
                      <a:pt x="220" y="134"/>
                    </a:moveTo>
                    <a:lnTo>
                      <a:pt x="220" y="134"/>
                    </a:lnTo>
                    <a:lnTo>
                      <a:pt x="220" y="134"/>
                    </a:lnTo>
                    <a:cubicBezTo>
                      <a:pt x="220" y="130"/>
                      <a:pt x="223" y="126"/>
                      <a:pt x="228" y="126"/>
                    </a:cubicBezTo>
                    <a:cubicBezTo>
                      <a:pt x="300" y="128"/>
                      <a:pt x="357" y="127"/>
                      <a:pt x="429" y="124"/>
                    </a:cubicBezTo>
                    <a:cubicBezTo>
                      <a:pt x="439" y="124"/>
                      <a:pt x="447" y="115"/>
                      <a:pt x="447" y="104"/>
                    </a:cubicBezTo>
                    <a:lnTo>
                      <a:pt x="447" y="44"/>
                    </a:lnTo>
                    <a:cubicBezTo>
                      <a:pt x="447" y="28"/>
                      <a:pt x="431" y="26"/>
                      <a:pt x="420" y="25"/>
                    </a:cubicBezTo>
                    <a:cubicBezTo>
                      <a:pt x="307" y="17"/>
                      <a:pt x="267" y="17"/>
                      <a:pt x="154" y="26"/>
                    </a:cubicBezTo>
                    <a:cubicBezTo>
                      <a:pt x="143" y="27"/>
                      <a:pt x="135" y="34"/>
                      <a:pt x="135" y="44"/>
                    </a:cubicBezTo>
                    <a:lnTo>
                      <a:pt x="135" y="104"/>
                    </a:lnTo>
                    <a:cubicBezTo>
                      <a:pt x="135" y="127"/>
                      <a:pt x="160" y="124"/>
                      <a:pt x="172" y="124"/>
                    </a:cubicBezTo>
                    <a:cubicBezTo>
                      <a:pt x="187" y="125"/>
                      <a:pt x="184" y="123"/>
                      <a:pt x="195" y="135"/>
                    </a:cubicBezTo>
                    <a:lnTo>
                      <a:pt x="219" y="160"/>
                    </a:lnTo>
                    <a:lnTo>
                      <a:pt x="220" y="134"/>
                    </a:lnTo>
                    <a:close/>
                    <a:moveTo>
                      <a:pt x="291" y="177"/>
                    </a:moveTo>
                    <a:cubicBezTo>
                      <a:pt x="308" y="177"/>
                      <a:pt x="322" y="191"/>
                      <a:pt x="322" y="208"/>
                    </a:cubicBezTo>
                    <a:cubicBezTo>
                      <a:pt x="322" y="224"/>
                      <a:pt x="311" y="259"/>
                      <a:pt x="291" y="259"/>
                    </a:cubicBezTo>
                    <a:cubicBezTo>
                      <a:pt x="271" y="259"/>
                      <a:pt x="260" y="224"/>
                      <a:pt x="260" y="208"/>
                    </a:cubicBezTo>
                    <a:cubicBezTo>
                      <a:pt x="260" y="191"/>
                      <a:pt x="274" y="177"/>
                      <a:pt x="291" y="177"/>
                    </a:cubicBezTo>
                    <a:close/>
                    <a:moveTo>
                      <a:pt x="557" y="480"/>
                    </a:moveTo>
                    <a:cubicBezTo>
                      <a:pt x="564" y="481"/>
                      <a:pt x="567" y="481"/>
                      <a:pt x="574" y="480"/>
                    </a:cubicBezTo>
                    <a:lnTo>
                      <a:pt x="582" y="380"/>
                    </a:lnTo>
                    <a:lnTo>
                      <a:pt x="574" y="300"/>
                    </a:lnTo>
                    <a:cubicBezTo>
                      <a:pt x="573" y="296"/>
                      <a:pt x="573" y="290"/>
                      <a:pt x="569" y="287"/>
                    </a:cubicBezTo>
                    <a:cubicBezTo>
                      <a:pt x="565" y="283"/>
                      <a:pt x="546" y="276"/>
                      <a:pt x="539" y="274"/>
                    </a:cubicBezTo>
                    <a:cubicBezTo>
                      <a:pt x="530" y="288"/>
                      <a:pt x="522" y="302"/>
                      <a:pt x="518" y="321"/>
                    </a:cubicBezTo>
                    <a:cubicBezTo>
                      <a:pt x="518" y="308"/>
                      <a:pt x="520" y="295"/>
                      <a:pt x="525" y="283"/>
                    </a:cubicBezTo>
                    <a:lnTo>
                      <a:pt x="518" y="283"/>
                    </a:lnTo>
                    <a:cubicBezTo>
                      <a:pt x="509" y="308"/>
                      <a:pt x="498" y="334"/>
                      <a:pt x="496" y="360"/>
                    </a:cubicBezTo>
                    <a:cubicBezTo>
                      <a:pt x="493" y="393"/>
                      <a:pt x="490" y="407"/>
                      <a:pt x="491" y="442"/>
                    </a:cubicBezTo>
                    <a:lnTo>
                      <a:pt x="435" y="457"/>
                    </a:lnTo>
                    <a:cubicBezTo>
                      <a:pt x="420" y="461"/>
                      <a:pt x="409" y="471"/>
                      <a:pt x="408" y="486"/>
                    </a:cubicBezTo>
                    <a:lnTo>
                      <a:pt x="402" y="599"/>
                    </a:lnTo>
                    <a:cubicBezTo>
                      <a:pt x="401" y="602"/>
                      <a:pt x="404" y="605"/>
                      <a:pt x="407" y="605"/>
                    </a:cubicBezTo>
                    <a:lnTo>
                      <a:pt x="430" y="605"/>
                    </a:lnTo>
                    <a:cubicBezTo>
                      <a:pt x="433" y="605"/>
                      <a:pt x="435" y="603"/>
                      <a:pt x="435" y="600"/>
                    </a:cubicBezTo>
                    <a:cubicBezTo>
                      <a:pt x="438" y="571"/>
                      <a:pt x="443" y="547"/>
                      <a:pt x="446" y="511"/>
                    </a:cubicBezTo>
                    <a:cubicBezTo>
                      <a:pt x="447" y="505"/>
                      <a:pt x="451" y="501"/>
                      <a:pt x="457" y="500"/>
                    </a:cubicBezTo>
                    <a:cubicBezTo>
                      <a:pt x="487" y="498"/>
                      <a:pt x="512" y="495"/>
                      <a:pt x="542" y="493"/>
                    </a:cubicBezTo>
                    <a:cubicBezTo>
                      <a:pt x="549" y="493"/>
                      <a:pt x="556" y="486"/>
                      <a:pt x="557" y="480"/>
                    </a:cubicBezTo>
                    <a:close/>
                    <a:moveTo>
                      <a:pt x="547" y="182"/>
                    </a:moveTo>
                    <a:cubicBezTo>
                      <a:pt x="530" y="181"/>
                      <a:pt x="515" y="193"/>
                      <a:pt x="514" y="210"/>
                    </a:cubicBezTo>
                    <a:cubicBezTo>
                      <a:pt x="512" y="226"/>
                      <a:pt x="517" y="262"/>
                      <a:pt x="536" y="263"/>
                    </a:cubicBezTo>
                    <a:cubicBezTo>
                      <a:pt x="556" y="265"/>
                      <a:pt x="575" y="231"/>
                      <a:pt x="576" y="215"/>
                    </a:cubicBezTo>
                    <a:cubicBezTo>
                      <a:pt x="578" y="198"/>
                      <a:pt x="565" y="184"/>
                      <a:pt x="547" y="182"/>
                    </a:cubicBezTo>
                    <a:close/>
                    <a:moveTo>
                      <a:pt x="25" y="480"/>
                    </a:moveTo>
                    <a:cubicBezTo>
                      <a:pt x="18" y="481"/>
                      <a:pt x="15" y="481"/>
                      <a:pt x="8" y="480"/>
                    </a:cubicBezTo>
                    <a:lnTo>
                      <a:pt x="0" y="380"/>
                    </a:lnTo>
                    <a:lnTo>
                      <a:pt x="8" y="300"/>
                    </a:lnTo>
                    <a:cubicBezTo>
                      <a:pt x="9" y="296"/>
                      <a:pt x="9" y="290"/>
                      <a:pt x="13" y="287"/>
                    </a:cubicBezTo>
                    <a:cubicBezTo>
                      <a:pt x="17" y="283"/>
                      <a:pt x="36" y="276"/>
                      <a:pt x="43" y="274"/>
                    </a:cubicBezTo>
                    <a:cubicBezTo>
                      <a:pt x="52" y="288"/>
                      <a:pt x="60" y="302"/>
                      <a:pt x="64" y="321"/>
                    </a:cubicBezTo>
                    <a:cubicBezTo>
                      <a:pt x="64" y="308"/>
                      <a:pt x="62" y="295"/>
                      <a:pt x="57" y="283"/>
                    </a:cubicBezTo>
                    <a:lnTo>
                      <a:pt x="64" y="283"/>
                    </a:lnTo>
                    <a:cubicBezTo>
                      <a:pt x="73" y="308"/>
                      <a:pt x="84" y="334"/>
                      <a:pt x="86" y="360"/>
                    </a:cubicBezTo>
                    <a:cubicBezTo>
                      <a:pt x="89" y="393"/>
                      <a:pt x="92" y="407"/>
                      <a:pt x="91" y="442"/>
                    </a:cubicBezTo>
                    <a:lnTo>
                      <a:pt x="147" y="457"/>
                    </a:lnTo>
                    <a:cubicBezTo>
                      <a:pt x="162" y="461"/>
                      <a:pt x="173" y="471"/>
                      <a:pt x="174" y="486"/>
                    </a:cubicBezTo>
                    <a:lnTo>
                      <a:pt x="180" y="599"/>
                    </a:lnTo>
                    <a:cubicBezTo>
                      <a:pt x="181" y="602"/>
                      <a:pt x="178" y="605"/>
                      <a:pt x="175" y="605"/>
                    </a:cubicBezTo>
                    <a:lnTo>
                      <a:pt x="152" y="605"/>
                    </a:lnTo>
                    <a:cubicBezTo>
                      <a:pt x="149" y="605"/>
                      <a:pt x="147" y="603"/>
                      <a:pt x="147" y="600"/>
                    </a:cubicBezTo>
                    <a:cubicBezTo>
                      <a:pt x="144" y="571"/>
                      <a:pt x="139" y="547"/>
                      <a:pt x="136" y="511"/>
                    </a:cubicBezTo>
                    <a:cubicBezTo>
                      <a:pt x="135" y="505"/>
                      <a:pt x="131" y="501"/>
                      <a:pt x="126" y="500"/>
                    </a:cubicBezTo>
                    <a:cubicBezTo>
                      <a:pt x="95" y="498"/>
                      <a:pt x="70" y="495"/>
                      <a:pt x="40" y="493"/>
                    </a:cubicBezTo>
                    <a:cubicBezTo>
                      <a:pt x="33" y="493"/>
                      <a:pt x="26" y="486"/>
                      <a:pt x="25" y="480"/>
                    </a:cubicBezTo>
                    <a:close/>
                    <a:moveTo>
                      <a:pt x="35" y="182"/>
                    </a:moveTo>
                    <a:cubicBezTo>
                      <a:pt x="52" y="181"/>
                      <a:pt x="67" y="193"/>
                      <a:pt x="68" y="210"/>
                    </a:cubicBezTo>
                    <a:cubicBezTo>
                      <a:pt x="70" y="226"/>
                      <a:pt x="65" y="262"/>
                      <a:pt x="46" y="263"/>
                    </a:cubicBezTo>
                    <a:cubicBezTo>
                      <a:pt x="26" y="265"/>
                      <a:pt x="7" y="231"/>
                      <a:pt x="6" y="215"/>
                    </a:cubicBezTo>
                    <a:cubicBezTo>
                      <a:pt x="4" y="198"/>
                      <a:pt x="17" y="184"/>
                      <a:pt x="35" y="182"/>
                    </a:cubicBezTo>
                    <a:close/>
                    <a:moveTo>
                      <a:pt x="455" y="404"/>
                    </a:moveTo>
                    <a:cubicBezTo>
                      <a:pt x="461" y="404"/>
                      <a:pt x="467" y="409"/>
                      <a:pt x="467" y="416"/>
                    </a:cubicBezTo>
                    <a:cubicBezTo>
                      <a:pt x="467" y="423"/>
                      <a:pt x="461" y="428"/>
                      <a:pt x="455" y="428"/>
                    </a:cubicBezTo>
                    <a:lnTo>
                      <a:pt x="127" y="428"/>
                    </a:lnTo>
                    <a:cubicBezTo>
                      <a:pt x="121" y="428"/>
                      <a:pt x="115" y="423"/>
                      <a:pt x="115" y="416"/>
                    </a:cubicBezTo>
                    <a:cubicBezTo>
                      <a:pt x="115" y="409"/>
                      <a:pt x="121" y="404"/>
                      <a:pt x="127" y="404"/>
                    </a:cubicBezTo>
                    <a:lnTo>
                      <a:pt x="212" y="404"/>
                    </a:lnTo>
                    <a:lnTo>
                      <a:pt x="210" y="377"/>
                    </a:lnTo>
                    <a:cubicBezTo>
                      <a:pt x="213" y="351"/>
                      <a:pt x="216" y="324"/>
                      <a:pt x="218" y="297"/>
                    </a:cubicBezTo>
                    <a:cubicBezTo>
                      <a:pt x="219" y="293"/>
                      <a:pt x="219" y="287"/>
                      <a:pt x="223" y="284"/>
                    </a:cubicBezTo>
                    <a:cubicBezTo>
                      <a:pt x="227" y="281"/>
                      <a:pt x="235" y="279"/>
                      <a:pt x="240" y="278"/>
                    </a:cubicBezTo>
                    <a:cubicBezTo>
                      <a:pt x="252" y="275"/>
                      <a:pt x="260" y="272"/>
                      <a:pt x="272" y="268"/>
                    </a:cubicBezTo>
                    <a:cubicBezTo>
                      <a:pt x="276" y="282"/>
                      <a:pt x="278" y="295"/>
                      <a:pt x="285" y="308"/>
                    </a:cubicBezTo>
                    <a:cubicBezTo>
                      <a:pt x="285" y="301"/>
                      <a:pt x="286" y="295"/>
                      <a:pt x="286" y="289"/>
                    </a:cubicBezTo>
                    <a:cubicBezTo>
                      <a:pt x="288" y="288"/>
                      <a:pt x="289" y="287"/>
                      <a:pt x="291" y="285"/>
                    </a:cubicBezTo>
                    <a:cubicBezTo>
                      <a:pt x="293" y="287"/>
                      <a:pt x="294" y="288"/>
                      <a:pt x="296" y="289"/>
                    </a:cubicBezTo>
                    <a:cubicBezTo>
                      <a:pt x="296" y="295"/>
                      <a:pt x="297" y="301"/>
                      <a:pt x="297" y="308"/>
                    </a:cubicBezTo>
                    <a:cubicBezTo>
                      <a:pt x="304" y="295"/>
                      <a:pt x="306" y="282"/>
                      <a:pt x="310" y="268"/>
                    </a:cubicBezTo>
                    <a:cubicBezTo>
                      <a:pt x="322" y="272"/>
                      <a:pt x="330" y="275"/>
                      <a:pt x="342" y="278"/>
                    </a:cubicBezTo>
                    <a:cubicBezTo>
                      <a:pt x="347" y="279"/>
                      <a:pt x="355" y="281"/>
                      <a:pt x="359" y="284"/>
                    </a:cubicBezTo>
                    <a:cubicBezTo>
                      <a:pt x="363" y="287"/>
                      <a:pt x="363" y="293"/>
                      <a:pt x="364" y="297"/>
                    </a:cubicBezTo>
                    <a:cubicBezTo>
                      <a:pt x="366" y="324"/>
                      <a:pt x="369" y="351"/>
                      <a:pt x="372" y="377"/>
                    </a:cubicBezTo>
                    <a:lnTo>
                      <a:pt x="370" y="404"/>
                    </a:lnTo>
                    <a:lnTo>
                      <a:pt x="455" y="404"/>
                    </a:lnTo>
                    <a:close/>
                    <a:moveTo>
                      <a:pt x="318" y="463"/>
                    </a:moveTo>
                    <a:cubicBezTo>
                      <a:pt x="331" y="463"/>
                      <a:pt x="341" y="475"/>
                      <a:pt x="340" y="488"/>
                    </a:cubicBezTo>
                    <a:cubicBezTo>
                      <a:pt x="336" y="532"/>
                      <a:pt x="335" y="544"/>
                      <a:pt x="333" y="600"/>
                    </a:cubicBezTo>
                    <a:cubicBezTo>
                      <a:pt x="333" y="603"/>
                      <a:pt x="331" y="605"/>
                      <a:pt x="328" y="605"/>
                    </a:cubicBezTo>
                    <a:cubicBezTo>
                      <a:pt x="321" y="605"/>
                      <a:pt x="313" y="605"/>
                      <a:pt x="306" y="605"/>
                    </a:cubicBezTo>
                    <a:cubicBezTo>
                      <a:pt x="303" y="605"/>
                      <a:pt x="301" y="603"/>
                      <a:pt x="301" y="600"/>
                    </a:cubicBezTo>
                    <a:cubicBezTo>
                      <a:pt x="299" y="562"/>
                      <a:pt x="297" y="525"/>
                      <a:pt x="296" y="487"/>
                    </a:cubicBezTo>
                    <a:cubicBezTo>
                      <a:pt x="295" y="474"/>
                      <a:pt x="305" y="463"/>
                      <a:pt x="318" y="463"/>
                    </a:cubicBezTo>
                    <a:close/>
                    <a:moveTo>
                      <a:pt x="264" y="463"/>
                    </a:moveTo>
                    <a:cubicBezTo>
                      <a:pt x="277" y="463"/>
                      <a:pt x="287" y="474"/>
                      <a:pt x="286" y="487"/>
                    </a:cubicBezTo>
                    <a:cubicBezTo>
                      <a:pt x="285" y="525"/>
                      <a:pt x="283" y="562"/>
                      <a:pt x="281" y="600"/>
                    </a:cubicBezTo>
                    <a:cubicBezTo>
                      <a:pt x="281" y="603"/>
                      <a:pt x="279" y="605"/>
                      <a:pt x="276" y="605"/>
                    </a:cubicBezTo>
                    <a:cubicBezTo>
                      <a:pt x="269" y="605"/>
                      <a:pt x="261" y="605"/>
                      <a:pt x="254" y="605"/>
                    </a:cubicBezTo>
                    <a:cubicBezTo>
                      <a:pt x="251" y="605"/>
                      <a:pt x="249" y="603"/>
                      <a:pt x="249" y="600"/>
                    </a:cubicBezTo>
                    <a:cubicBezTo>
                      <a:pt x="247" y="544"/>
                      <a:pt x="246" y="532"/>
                      <a:pt x="242" y="488"/>
                    </a:cubicBezTo>
                    <a:cubicBezTo>
                      <a:pt x="241" y="475"/>
                      <a:pt x="251" y="463"/>
                      <a:pt x="264" y="463"/>
                    </a:cubicBezTo>
                    <a:close/>
                    <a:moveTo>
                      <a:pt x="236" y="143"/>
                    </a:moveTo>
                    <a:lnTo>
                      <a:pt x="236" y="179"/>
                    </a:lnTo>
                    <a:cubicBezTo>
                      <a:pt x="236" y="186"/>
                      <a:pt x="227" y="190"/>
                      <a:pt x="222" y="185"/>
                    </a:cubicBezTo>
                    <a:lnTo>
                      <a:pt x="222" y="185"/>
                    </a:lnTo>
                    <a:lnTo>
                      <a:pt x="178" y="141"/>
                    </a:lnTo>
                    <a:cubicBezTo>
                      <a:pt x="173" y="139"/>
                      <a:pt x="145" y="146"/>
                      <a:pt x="128" y="129"/>
                    </a:cubicBezTo>
                    <a:cubicBezTo>
                      <a:pt x="115" y="115"/>
                      <a:pt x="118" y="96"/>
                      <a:pt x="118" y="74"/>
                    </a:cubicBezTo>
                    <a:cubicBezTo>
                      <a:pt x="118" y="44"/>
                      <a:pt x="112" y="13"/>
                      <a:pt x="157" y="9"/>
                    </a:cubicBezTo>
                    <a:cubicBezTo>
                      <a:pt x="269" y="0"/>
                      <a:pt x="319" y="1"/>
                      <a:pt x="430" y="10"/>
                    </a:cubicBezTo>
                    <a:cubicBezTo>
                      <a:pt x="448" y="11"/>
                      <a:pt x="464" y="25"/>
                      <a:pt x="464" y="44"/>
                    </a:cubicBezTo>
                    <a:lnTo>
                      <a:pt x="464" y="104"/>
                    </a:lnTo>
                    <a:cubicBezTo>
                      <a:pt x="464" y="123"/>
                      <a:pt x="448" y="139"/>
                      <a:pt x="429" y="140"/>
                    </a:cubicBezTo>
                    <a:cubicBezTo>
                      <a:pt x="361" y="143"/>
                      <a:pt x="304" y="144"/>
                      <a:pt x="236" y="143"/>
                    </a:cubicBezTo>
                    <a:close/>
                    <a:moveTo>
                      <a:pt x="384" y="73"/>
                    </a:moveTo>
                    <a:cubicBezTo>
                      <a:pt x="384" y="87"/>
                      <a:pt x="362" y="87"/>
                      <a:pt x="362" y="73"/>
                    </a:cubicBezTo>
                    <a:cubicBezTo>
                      <a:pt x="362" y="59"/>
                      <a:pt x="384" y="59"/>
                      <a:pt x="384" y="73"/>
                    </a:cubicBezTo>
                    <a:close/>
                    <a:moveTo>
                      <a:pt x="393" y="73"/>
                    </a:moveTo>
                    <a:cubicBezTo>
                      <a:pt x="393" y="100"/>
                      <a:pt x="353" y="100"/>
                      <a:pt x="353" y="73"/>
                    </a:cubicBezTo>
                    <a:cubicBezTo>
                      <a:pt x="353" y="47"/>
                      <a:pt x="393" y="47"/>
                      <a:pt x="393" y="73"/>
                    </a:cubicBezTo>
                    <a:close/>
                    <a:moveTo>
                      <a:pt x="403" y="81"/>
                    </a:moveTo>
                    <a:cubicBezTo>
                      <a:pt x="403" y="84"/>
                      <a:pt x="401" y="87"/>
                      <a:pt x="400" y="89"/>
                    </a:cubicBezTo>
                    <a:lnTo>
                      <a:pt x="404" y="95"/>
                    </a:lnTo>
                    <a:lnTo>
                      <a:pt x="395" y="104"/>
                    </a:lnTo>
                    <a:lnTo>
                      <a:pt x="389" y="100"/>
                    </a:lnTo>
                    <a:cubicBezTo>
                      <a:pt x="386" y="102"/>
                      <a:pt x="384" y="103"/>
                      <a:pt x="381" y="103"/>
                    </a:cubicBezTo>
                    <a:lnTo>
                      <a:pt x="379" y="111"/>
                    </a:lnTo>
                    <a:lnTo>
                      <a:pt x="367" y="111"/>
                    </a:lnTo>
                    <a:lnTo>
                      <a:pt x="365" y="103"/>
                    </a:lnTo>
                    <a:cubicBezTo>
                      <a:pt x="362" y="103"/>
                      <a:pt x="360" y="102"/>
                      <a:pt x="357" y="100"/>
                    </a:cubicBezTo>
                    <a:lnTo>
                      <a:pt x="351" y="104"/>
                    </a:lnTo>
                    <a:lnTo>
                      <a:pt x="342" y="95"/>
                    </a:lnTo>
                    <a:lnTo>
                      <a:pt x="346" y="89"/>
                    </a:lnTo>
                    <a:cubicBezTo>
                      <a:pt x="345" y="87"/>
                      <a:pt x="344" y="84"/>
                      <a:pt x="343" y="81"/>
                    </a:cubicBezTo>
                    <a:lnTo>
                      <a:pt x="336" y="79"/>
                    </a:lnTo>
                    <a:lnTo>
                      <a:pt x="336" y="67"/>
                    </a:lnTo>
                    <a:lnTo>
                      <a:pt x="343" y="65"/>
                    </a:lnTo>
                    <a:cubicBezTo>
                      <a:pt x="344" y="63"/>
                      <a:pt x="345" y="60"/>
                      <a:pt x="346" y="58"/>
                    </a:cubicBezTo>
                    <a:lnTo>
                      <a:pt x="342" y="51"/>
                    </a:lnTo>
                    <a:lnTo>
                      <a:pt x="351" y="42"/>
                    </a:lnTo>
                    <a:lnTo>
                      <a:pt x="357" y="46"/>
                    </a:lnTo>
                    <a:cubicBezTo>
                      <a:pt x="360" y="45"/>
                      <a:pt x="362" y="44"/>
                      <a:pt x="365" y="43"/>
                    </a:cubicBezTo>
                    <a:lnTo>
                      <a:pt x="367" y="36"/>
                    </a:lnTo>
                    <a:lnTo>
                      <a:pt x="379" y="36"/>
                    </a:lnTo>
                    <a:lnTo>
                      <a:pt x="381" y="43"/>
                    </a:lnTo>
                    <a:cubicBezTo>
                      <a:pt x="384" y="44"/>
                      <a:pt x="386" y="45"/>
                      <a:pt x="389" y="46"/>
                    </a:cubicBezTo>
                    <a:lnTo>
                      <a:pt x="395" y="42"/>
                    </a:lnTo>
                    <a:lnTo>
                      <a:pt x="404" y="51"/>
                    </a:lnTo>
                    <a:lnTo>
                      <a:pt x="400" y="58"/>
                    </a:lnTo>
                    <a:cubicBezTo>
                      <a:pt x="401" y="60"/>
                      <a:pt x="403" y="63"/>
                      <a:pt x="403" y="65"/>
                    </a:cubicBezTo>
                    <a:lnTo>
                      <a:pt x="411" y="67"/>
                    </a:lnTo>
                    <a:lnTo>
                      <a:pt x="411" y="79"/>
                    </a:lnTo>
                    <a:lnTo>
                      <a:pt x="403" y="81"/>
                    </a:lnTo>
                    <a:close/>
                    <a:moveTo>
                      <a:pt x="269" y="84"/>
                    </a:moveTo>
                    <a:cubicBezTo>
                      <a:pt x="275" y="98"/>
                      <a:pt x="291" y="104"/>
                      <a:pt x="305" y="98"/>
                    </a:cubicBezTo>
                    <a:cubicBezTo>
                      <a:pt x="319" y="93"/>
                      <a:pt x="325" y="76"/>
                      <a:pt x="319" y="63"/>
                    </a:cubicBezTo>
                    <a:cubicBezTo>
                      <a:pt x="313" y="49"/>
                      <a:pt x="297" y="42"/>
                      <a:pt x="283" y="48"/>
                    </a:cubicBezTo>
                    <a:cubicBezTo>
                      <a:pt x="269" y="54"/>
                      <a:pt x="263" y="70"/>
                      <a:pt x="269" y="84"/>
                    </a:cubicBezTo>
                    <a:close/>
                    <a:moveTo>
                      <a:pt x="280" y="79"/>
                    </a:moveTo>
                    <a:cubicBezTo>
                      <a:pt x="283" y="87"/>
                      <a:pt x="292" y="91"/>
                      <a:pt x="300" y="87"/>
                    </a:cubicBezTo>
                    <a:cubicBezTo>
                      <a:pt x="308" y="84"/>
                      <a:pt x="312" y="75"/>
                      <a:pt x="308" y="67"/>
                    </a:cubicBezTo>
                    <a:cubicBezTo>
                      <a:pt x="305" y="59"/>
                      <a:pt x="296" y="56"/>
                      <a:pt x="288" y="59"/>
                    </a:cubicBezTo>
                    <a:cubicBezTo>
                      <a:pt x="280" y="62"/>
                      <a:pt x="277" y="71"/>
                      <a:pt x="280" y="79"/>
                    </a:cubicBezTo>
                    <a:close/>
                    <a:moveTo>
                      <a:pt x="282" y="31"/>
                    </a:moveTo>
                    <a:lnTo>
                      <a:pt x="285" y="38"/>
                    </a:lnTo>
                    <a:cubicBezTo>
                      <a:pt x="291" y="36"/>
                      <a:pt x="297" y="36"/>
                      <a:pt x="302" y="38"/>
                    </a:cubicBezTo>
                    <a:lnTo>
                      <a:pt x="306" y="31"/>
                    </a:lnTo>
                    <a:lnTo>
                      <a:pt x="315" y="34"/>
                    </a:lnTo>
                    <a:lnTo>
                      <a:pt x="313" y="42"/>
                    </a:lnTo>
                    <a:cubicBezTo>
                      <a:pt x="318" y="45"/>
                      <a:pt x="322" y="49"/>
                      <a:pt x="325" y="54"/>
                    </a:cubicBezTo>
                    <a:lnTo>
                      <a:pt x="333" y="51"/>
                    </a:lnTo>
                    <a:lnTo>
                      <a:pt x="337" y="61"/>
                    </a:lnTo>
                    <a:lnTo>
                      <a:pt x="330" y="65"/>
                    </a:lnTo>
                    <a:cubicBezTo>
                      <a:pt x="331" y="70"/>
                      <a:pt x="331" y="76"/>
                      <a:pt x="330" y="81"/>
                    </a:cubicBezTo>
                    <a:lnTo>
                      <a:pt x="337" y="85"/>
                    </a:lnTo>
                    <a:lnTo>
                      <a:pt x="333" y="94"/>
                    </a:lnTo>
                    <a:lnTo>
                      <a:pt x="325" y="92"/>
                    </a:lnTo>
                    <a:cubicBezTo>
                      <a:pt x="322" y="97"/>
                      <a:pt x="318" y="101"/>
                      <a:pt x="314" y="104"/>
                    </a:cubicBezTo>
                    <a:lnTo>
                      <a:pt x="316" y="112"/>
                    </a:lnTo>
                    <a:lnTo>
                      <a:pt x="307" y="116"/>
                    </a:lnTo>
                    <a:lnTo>
                      <a:pt x="303" y="109"/>
                    </a:lnTo>
                    <a:cubicBezTo>
                      <a:pt x="297" y="110"/>
                      <a:pt x="291" y="110"/>
                      <a:pt x="286" y="109"/>
                    </a:cubicBezTo>
                    <a:lnTo>
                      <a:pt x="282" y="116"/>
                    </a:lnTo>
                    <a:lnTo>
                      <a:pt x="273" y="112"/>
                    </a:lnTo>
                    <a:lnTo>
                      <a:pt x="275" y="104"/>
                    </a:lnTo>
                    <a:cubicBezTo>
                      <a:pt x="270" y="102"/>
                      <a:pt x="266" y="98"/>
                      <a:pt x="263" y="93"/>
                    </a:cubicBezTo>
                    <a:lnTo>
                      <a:pt x="256" y="95"/>
                    </a:lnTo>
                    <a:lnTo>
                      <a:pt x="252" y="86"/>
                    </a:lnTo>
                    <a:lnTo>
                      <a:pt x="259" y="82"/>
                    </a:lnTo>
                    <a:cubicBezTo>
                      <a:pt x="257" y="76"/>
                      <a:pt x="257" y="71"/>
                      <a:pt x="259" y="65"/>
                    </a:cubicBezTo>
                    <a:lnTo>
                      <a:pt x="251" y="62"/>
                    </a:lnTo>
                    <a:lnTo>
                      <a:pt x="255" y="52"/>
                    </a:lnTo>
                    <a:lnTo>
                      <a:pt x="263" y="54"/>
                    </a:lnTo>
                    <a:cubicBezTo>
                      <a:pt x="266" y="50"/>
                      <a:pt x="270" y="46"/>
                      <a:pt x="275" y="42"/>
                    </a:cubicBezTo>
                    <a:lnTo>
                      <a:pt x="272" y="35"/>
                    </a:lnTo>
                    <a:lnTo>
                      <a:pt x="282" y="31"/>
                    </a:lnTo>
                    <a:close/>
                    <a:moveTo>
                      <a:pt x="287" y="76"/>
                    </a:moveTo>
                    <a:cubicBezTo>
                      <a:pt x="289" y="80"/>
                      <a:pt x="293" y="82"/>
                      <a:pt x="297" y="80"/>
                    </a:cubicBezTo>
                    <a:cubicBezTo>
                      <a:pt x="301" y="78"/>
                      <a:pt x="302" y="74"/>
                      <a:pt x="301" y="70"/>
                    </a:cubicBezTo>
                    <a:cubicBezTo>
                      <a:pt x="299" y="67"/>
                      <a:pt x="295" y="65"/>
                      <a:pt x="291" y="66"/>
                    </a:cubicBezTo>
                    <a:cubicBezTo>
                      <a:pt x="287" y="68"/>
                      <a:pt x="286" y="72"/>
                      <a:pt x="287" y="76"/>
                    </a:cubicBezTo>
                    <a:close/>
                    <a:moveTo>
                      <a:pt x="212" y="83"/>
                    </a:moveTo>
                    <a:cubicBezTo>
                      <a:pt x="225" y="83"/>
                      <a:pt x="225" y="63"/>
                      <a:pt x="212" y="63"/>
                    </a:cubicBezTo>
                    <a:cubicBezTo>
                      <a:pt x="199" y="63"/>
                      <a:pt x="198" y="83"/>
                      <a:pt x="212" y="83"/>
                    </a:cubicBezTo>
                    <a:close/>
                    <a:moveTo>
                      <a:pt x="212" y="90"/>
                    </a:moveTo>
                    <a:cubicBezTo>
                      <a:pt x="234" y="90"/>
                      <a:pt x="234" y="56"/>
                      <a:pt x="212" y="56"/>
                    </a:cubicBezTo>
                    <a:cubicBezTo>
                      <a:pt x="189" y="56"/>
                      <a:pt x="189" y="90"/>
                      <a:pt x="212" y="90"/>
                    </a:cubicBezTo>
                    <a:close/>
                    <a:moveTo>
                      <a:pt x="244" y="98"/>
                    </a:moveTo>
                    <a:lnTo>
                      <a:pt x="237" y="105"/>
                    </a:lnTo>
                    <a:lnTo>
                      <a:pt x="231" y="101"/>
                    </a:lnTo>
                    <a:cubicBezTo>
                      <a:pt x="227" y="103"/>
                      <a:pt x="222" y="105"/>
                      <a:pt x="218" y="106"/>
                    </a:cubicBezTo>
                    <a:lnTo>
                      <a:pt x="217" y="114"/>
                    </a:lnTo>
                    <a:lnTo>
                      <a:pt x="206" y="114"/>
                    </a:lnTo>
                    <a:lnTo>
                      <a:pt x="206" y="106"/>
                    </a:lnTo>
                    <a:cubicBezTo>
                      <a:pt x="201" y="105"/>
                      <a:pt x="196" y="103"/>
                      <a:pt x="193" y="101"/>
                    </a:cubicBezTo>
                    <a:lnTo>
                      <a:pt x="187" y="105"/>
                    </a:lnTo>
                    <a:lnTo>
                      <a:pt x="179" y="98"/>
                    </a:lnTo>
                    <a:lnTo>
                      <a:pt x="184" y="92"/>
                    </a:lnTo>
                    <a:cubicBezTo>
                      <a:pt x="181" y="88"/>
                      <a:pt x="180" y="84"/>
                      <a:pt x="179" y="79"/>
                    </a:cubicBezTo>
                    <a:lnTo>
                      <a:pt x="171" y="78"/>
                    </a:lnTo>
                    <a:lnTo>
                      <a:pt x="171" y="68"/>
                    </a:lnTo>
                    <a:lnTo>
                      <a:pt x="179" y="67"/>
                    </a:lnTo>
                    <a:cubicBezTo>
                      <a:pt x="180" y="62"/>
                      <a:pt x="181" y="58"/>
                      <a:pt x="184" y="54"/>
                    </a:cubicBezTo>
                    <a:lnTo>
                      <a:pt x="179" y="48"/>
                    </a:lnTo>
                    <a:lnTo>
                      <a:pt x="187" y="41"/>
                    </a:lnTo>
                    <a:lnTo>
                      <a:pt x="193" y="46"/>
                    </a:lnTo>
                    <a:cubicBezTo>
                      <a:pt x="196" y="43"/>
                      <a:pt x="201" y="41"/>
                      <a:pt x="206" y="40"/>
                    </a:cubicBezTo>
                    <a:lnTo>
                      <a:pt x="206" y="33"/>
                    </a:lnTo>
                    <a:lnTo>
                      <a:pt x="217" y="33"/>
                    </a:lnTo>
                    <a:lnTo>
                      <a:pt x="218" y="40"/>
                    </a:lnTo>
                    <a:cubicBezTo>
                      <a:pt x="222" y="41"/>
                      <a:pt x="227" y="43"/>
                      <a:pt x="231" y="46"/>
                    </a:cubicBezTo>
                    <a:lnTo>
                      <a:pt x="237" y="41"/>
                    </a:lnTo>
                    <a:lnTo>
                      <a:pt x="244" y="48"/>
                    </a:lnTo>
                    <a:lnTo>
                      <a:pt x="239" y="54"/>
                    </a:lnTo>
                    <a:cubicBezTo>
                      <a:pt x="242" y="58"/>
                      <a:pt x="244" y="62"/>
                      <a:pt x="245" y="67"/>
                    </a:cubicBezTo>
                    <a:lnTo>
                      <a:pt x="252" y="68"/>
                    </a:lnTo>
                    <a:lnTo>
                      <a:pt x="252" y="78"/>
                    </a:lnTo>
                    <a:lnTo>
                      <a:pt x="245" y="79"/>
                    </a:lnTo>
                    <a:cubicBezTo>
                      <a:pt x="244" y="84"/>
                      <a:pt x="242" y="88"/>
                      <a:pt x="239" y="92"/>
                    </a:cubicBezTo>
                    <a:lnTo>
                      <a:pt x="244" y="98"/>
                    </a:lnTo>
                    <a:close/>
                    <a:moveTo>
                      <a:pt x="212" y="49"/>
                    </a:moveTo>
                    <a:cubicBezTo>
                      <a:pt x="225" y="49"/>
                      <a:pt x="236" y="60"/>
                      <a:pt x="236" y="73"/>
                    </a:cubicBezTo>
                    <a:cubicBezTo>
                      <a:pt x="236" y="87"/>
                      <a:pt x="225" y="97"/>
                      <a:pt x="212" y="97"/>
                    </a:cubicBezTo>
                    <a:cubicBezTo>
                      <a:pt x="198" y="97"/>
                      <a:pt x="188" y="87"/>
                      <a:pt x="188" y="73"/>
                    </a:cubicBezTo>
                    <a:cubicBezTo>
                      <a:pt x="188" y="60"/>
                      <a:pt x="198" y="49"/>
                      <a:pt x="212" y="49"/>
                    </a:cubicBezTo>
                    <a:close/>
                  </a:path>
                </a:pathLst>
              </a:custGeom>
              <a:solidFill>
                <a:sysClr val="window" lastClr="FFFFFF"/>
              </a:solidFill>
              <a:ln w="9525">
                <a:noFill/>
                <a:round/>
                <a:headEnd/>
                <a:tailEnd/>
              </a:ln>
              <a:effectLst>
                <a:outerShdw blurRad="38100" dist="38100" dir="5400000" algn="ctr" rotWithShape="0">
                  <a:srgbClr val="000000"/>
                </a:outerShdw>
              </a:effec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grpSp>
          <p:nvGrpSpPr>
            <p:cNvPr id="31" name="Group 30"/>
            <p:cNvGrpSpPr/>
            <p:nvPr/>
          </p:nvGrpSpPr>
          <p:grpSpPr>
            <a:xfrm>
              <a:off x="1225351" y="1788816"/>
              <a:ext cx="1091327" cy="1091327"/>
              <a:chOff x="482031" y="1755276"/>
              <a:chExt cx="1455102" cy="1455102"/>
            </a:xfrm>
          </p:grpSpPr>
          <p:grpSp>
            <p:nvGrpSpPr>
              <p:cNvPr id="32" name="Group 319"/>
              <p:cNvGrpSpPr>
                <a:grpSpLocks/>
              </p:cNvGrpSpPr>
              <p:nvPr/>
            </p:nvGrpSpPr>
            <p:grpSpPr bwMode="auto">
              <a:xfrm>
                <a:off x="482031" y="1755276"/>
                <a:ext cx="1455102" cy="1455102"/>
                <a:chOff x="1858" y="1605"/>
                <a:chExt cx="1574" cy="1574"/>
              </a:xfrm>
            </p:grpSpPr>
            <p:sp>
              <p:nvSpPr>
                <p:cNvPr id="34" name="Oval 320"/>
                <p:cNvSpPr>
                  <a:spLocks noChangeArrowheads="1"/>
                </p:cNvSpPr>
                <p:nvPr/>
              </p:nvSpPr>
              <p:spPr bwMode="auto">
                <a:xfrm>
                  <a:off x="1858" y="1605"/>
                  <a:ext cx="1574" cy="1574"/>
                </a:xfrm>
                <a:prstGeom prst="ellipse">
                  <a:avLst/>
                </a:prstGeom>
                <a:gradFill rotWithShape="1">
                  <a:gsLst>
                    <a:gs pos="0">
                      <a:srgbClr val="01405C"/>
                    </a:gs>
                    <a:gs pos="100000">
                      <a:srgbClr val="01405C">
                        <a:gamma/>
                        <a:shade val="72941"/>
                        <a:invGamma/>
                      </a:srgbClr>
                    </a:gs>
                  </a:gsLst>
                  <a:path path="shape">
                    <a:fillToRect l="50000" t="50000" r="50000" b="50000"/>
                  </a:path>
                </a:gradFill>
                <a:ln w="9525">
                  <a:noFill/>
                  <a:round/>
                  <a:headEnd/>
                  <a:tailEnd/>
                </a:ln>
              </p:spPr>
              <p:txBody>
                <a:bodyPr/>
                <a:lstStyle/>
                <a:p>
                  <a:pPr>
                    <a:defRPr/>
                  </a:pPr>
                  <a:endParaRPr lang="en-US" sz="1350" kern="0">
                    <a:solidFill>
                      <a:prstClr val="black"/>
                    </a:solidFill>
                  </a:endParaRPr>
                </a:p>
              </p:txBody>
            </p:sp>
            <p:sp>
              <p:nvSpPr>
                <p:cNvPr id="35" name="Freeform 321"/>
                <p:cNvSpPr>
                  <a:spLocks noEditPoints="1"/>
                </p:cNvSpPr>
                <p:nvPr/>
              </p:nvSpPr>
              <p:spPr bwMode="auto">
                <a:xfrm>
                  <a:off x="1858" y="1605"/>
                  <a:ext cx="1574" cy="1574"/>
                </a:xfrm>
                <a:custGeom>
                  <a:avLst/>
                  <a:gdLst/>
                  <a:ahLst/>
                  <a:cxnLst>
                    <a:cxn ang="0">
                      <a:pos x="370" y="185"/>
                    </a:cxn>
                    <a:cxn ang="0">
                      <a:pos x="185" y="370"/>
                    </a:cxn>
                    <a:cxn ang="0">
                      <a:pos x="0" y="185"/>
                    </a:cxn>
                    <a:cxn ang="0">
                      <a:pos x="185" y="0"/>
                    </a:cxn>
                    <a:cxn ang="0">
                      <a:pos x="370" y="185"/>
                    </a:cxn>
                    <a:cxn ang="0">
                      <a:pos x="185" y="16"/>
                    </a:cxn>
                    <a:cxn ang="0">
                      <a:pos x="15" y="183"/>
                    </a:cxn>
                    <a:cxn ang="0">
                      <a:pos x="185" y="354"/>
                    </a:cxn>
                    <a:cxn ang="0">
                      <a:pos x="355" y="183"/>
                    </a:cxn>
                    <a:cxn ang="0">
                      <a:pos x="185" y="16"/>
                    </a:cxn>
                  </a:cxnLst>
                  <a:rect l="0" t="0" r="r" b="b"/>
                  <a:pathLst>
                    <a:path w="370" h="370">
                      <a:moveTo>
                        <a:pt x="370" y="185"/>
                      </a:moveTo>
                      <a:cubicBezTo>
                        <a:pt x="370" y="287"/>
                        <a:pt x="287" y="370"/>
                        <a:pt x="185" y="370"/>
                      </a:cubicBezTo>
                      <a:cubicBezTo>
                        <a:pt x="83" y="370"/>
                        <a:pt x="0" y="287"/>
                        <a:pt x="0" y="185"/>
                      </a:cubicBezTo>
                      <a:cubicBezTo>
                        <a:pt x="0" y="83"/>
                        <a:pt x="83" y="0"/>
                        <a:pt x="185" y="0"/>
                      </a:cubicBezTo>
                      <a:cubicBezTo>
                        <a:pt x="287" y="0"/>
                        <a:pt x="370" y="83"/>
                        <a:pt x="370" y="185"/>
                      </a:cubicBezTo>
                      <a:close/>
                      <a:moveTo>
                        <a:pt x="185" y="16"/>
                      </a:moveTo>
                      <a:cubicBezTo>
                        <a:pt x="91" y="16"/>
                        <a:pt x="15" y="91"/>
                        <a:pt x="15" y="183"/>
                      </a:cubicBezTo>
                      <a:cubicBezTo>
                        <a:pt x="15" y="275"/>
                        <a:pt x="91" y="354"/>
                        <a:pt x="185" y="354"/>
                      </a:cubicBezTo>
                      <a:cubicBezTo>
                        <a:pt x="279" y="354"/>
                        <a:pt x="355" y="275"/>
                        <a:pt x="355" y="183"/>
                      </a:cubicBezTo>
                      <a:cubicBezTo>
                        <a:pt x="355" y="91"/>
                        <a:pt x="279" y="16"/>
                        <a:pt x="185" y="16"/>
                      </a:cubicBezTo>
                      <a:close/>
                    </a:path>
                  </a:pathLst>
                </a:custGeom>
                <a:solidFill>
                  <a:srgbClr val="000000">
                    <a:alpha val="24001"/>
                  </a:srgbClr>
                </a:solidFill>
                <a:ln w="9525">
                  <a:noFill/>
                  <a:round/>
                  <a:headEnd/>
                  <a:tailEnd/>
                </a:ln>
              </p:spPr>
              <p:txBody>
                <a:bodyPr/>
                <a:lstStyle/>
                <a:p>
                  <a:pPr>
                    <a:defRPr/>
                  </a:pPr>
                  <a:endParaRPr lang="en-US" sz="1350" kern="0">
                    <a:solidFill>
                      <a:prstClr val="black"/>
                    </a:solidFill>
                  </a:endParaRPr>
                </a:p>
              </p:txBody>
            </p:sp>
            <p:sp>
              <p:nvSpPr>
                <p:cNvPr id="36" name="Oval 322"/>
                <p:cNvSpPr>
                  <a:spLocks noChangeArrowheads="1"/>
                </p:cNvSpPr>
                <p:nvPr/>
              </p:nvSpPr>
              <p:spPr bwMode="auto">
                <a:xfrm>
                  <a:off x="2096" y="1685"/>
                  <a:ext cx="1097" cy="706"/>
                </a:xfrm>
                <a:prstGeom prst="ellipse">
                  <a:avLst/>
                </a:prstGeom>
                <a:gradFill rotWithShape="1">
                  <a:gsLst>
                    <a:gs pos="0">
                      <a:srgbClr val="01405C">
                        <a:lumMod val="25000"/>
                        <a:lumOff val="75000"/>
                        <a:alpha val="39000"/>
                      </a:srgbClr>
                    </a:gs>
                    <a:gs pos="100000">
                      <a:srgbClr val="FFFFFF">
                        <a:gamma/>
                        <a:tint val="0"/>
                        <a:invGamma/>
                        <a:alpha val="0"/>
                      </a:srgbClr>
                    </a:gs>
                  </a:gsLst>
                  <a:lin ang="5400000" scaled="1"/>
                </a:gradFill>
                <a:ln w="9525">
                  <a:noFill/>
                  <a:round/>
                  <a:headEnd/>
                  <a:tailEnd/>
                </a:ln>
              </p:spPr>
              <p:txBody>
                <a:bodyPr/>
                <a:lstStyle/>
                <a:p>
                  <a:pPr>
                    <a:defRPr/>
                  </a:pPr>
                  <a:endParaRPr lang="en-US" sz="1350" kern="0">
                    <a:solidFill>
                      <a:prstClr val="black"/>
                    </a:solidFill>
                  </a:endParaRPr>
                </a:p>
              </p:txBody>
            </p:sp>
            <p:sp>
              <p:nvSpPr>
                <p:cNvPr id="37" name="Freeform 323"/>
                <p:cNvSpPr>
                  <a:spLocks/>
                </p:cNvSpPr>
                <p:nvPr/>
              </p:nvSpPr>
              <p:spPr bwMode="auto">
                <a:xfrm>
                  <a:off x="1975" y="2609"/>
                  <a:ext cx="1340" cy="459"/>
                </a:xfrm>
                <a:custGeom>
                  <a:avLst/>
                  <a:gdLst/>
                  <a:ahLst/>
                  <a:cxnLst>
                    <a:cxn ang="0">
                      <a:pos x="5" y="11"/>
                    </a:cxn>
                    <a:cxn ang="0">
                      <a:pos x="158" y="108"/>
                    </a:cxn>
                    <a:cxn ang="0">
                      <a:pos x="311" y="11"/>
                    </a:cxn>
                    <a:cxn ang="0">
                      <a:pos x="302" y="11"/>
                    </a:cxn>
                    <a:cxn ang="0">
                      <a:pos x="158" y="92"/>
                    </a:cxn>
                    <a:cxn ang="0">
                      <a:pos x="14" y="11"/>
                    </a:cxn>
                    <a:cxn ang="0">
                      <a:pos x="5" y="11"/>
                    </a:cxn>
                  </a:cxnLst>
                  <a:rect l="0" t="0" r="r" b="b"/>
                  <a:pathLst>
                    <a:path w="315" h="108">
                      <a:moveTo>
                        <a:pt x="5" y="11"/>
                      </a:moveTo>
                      <a:cubicBezTo>
                        <a:pt x="33" y="68"/>
                        <a:pt x="91" y="108"/>
                        <a:pt x="158" y="108"/>
                      </a:cubicBezTo>
                      <a:cubicBezTo>
                        <a:pt x="225" y="108"/>
                        <a:pt x="285" y="69"/>
                        <a:pt x="311" y="11"/>
                      </a:cubicBezTo>
                      <a:cubicBezTo>
                        <a:pt x="315" y="3"/>
                        <a:pt x="308" y="2"/>
                        <a:pt x="302" y="11"/>
                      </a:cubicBezTo>
                      <a:cubicBezTo>
                        <a:pt x="273" y="60"/>
                        <a:pt x="219" y="92"/>
                        <a:pt x="158" y="92"/>
                      </a:cubicBezTo>
                      <a:cubicBezTo>
                        <a:pt x="97" y="92"/>
                        <a:pt x="44" y="60"/>
                        <a:pt x="14" y="11"/>
                      </a:cubicBezTo>
                      <a:cubicBezTo>
                        <a:pt x="7" y="0"/>
                        <a:pt x="0" y="1"/>
                        <a:pt x="5" y="11"/>
                      </a:cubicBezTo>
                      <a:close/>
                    </a:path>
                  </a:pathLst>
                </a:custGeom>
                <a:gradFill rotWithShape="1">
                  <a:gsLst>
                    <a:gs pos="0">
                      <a:sysClr val="window" lastClr="FFFFFF">
                        <a:gamma/>
                        <a:tint val="0"/>
                        <a:invGamma/>
                        <a:alpha val="0"/>
                      </a:sysClr>
                    </a:gs>
                    <a:gs pos="100000">
                      <a:sysClr val="window" lastClr="FFFFFF">
                        <a:alpha val="34000"/>
                      </a:sysClr>
                    </a:gs>
                  </a:gsLst>
                  <a:lin ang="5400000" scaled="1"/>
                </a:gradFill>
                <a:ln w="9525">
                  <a:noFill/>
                  <a:round/>
                  <a:headEnd/>
                  <a:tailEnd/>
                </a:ln>
              </p:spPr>
              <p:txBody>
                <a:bodyPr/>
                <a:lstStyle/>
                <a:p>
                  <a:pPr>
                    <a:defRPr/>
                  </a:pPr>
                  <a:endParaRPr lang="en-US" sz="1350" kern="0">
                    <a:solidFill>
                      <a:prstClr val="black"/>
                    </a:solidFill>
                  </a:endParaRPr>
                </a:p>
              </p:txBody>
            </p:sp>
          </p:grpSp>
          <p:sp>
            <p:nvSpPr>
              <p:cNvPr id="33" name="Freeform 16"/>
              <p:cNvSpPr>
                <a:spLocks noEditPoints="1"/>
              </p:cNvSpPr>
              <p:nvPr/>
            </p:nvSpPr>
            <p:spPr bwMode="auto">
              <a:xfrm>
                <a:off x="801688" y="1947863"/>
                <a:ext cx="954088" cy="992187"/>
              </a:xfrm>
              <a:custGeom>
                <a:avLst/>
                <a:gdLst/>
                <a:ahLst/>
                <a:cxnLst>
                  <a:cxn ang="0">
                    <a:pos x="47" y="281"/>
                  </a:cxn>
                  <a:cxn ang="0">
                    <a:pos x="119" y="272"/>
                  </a:cxn>
                  <a:cxn ang="0">
                    <a:pos x="119" y="288"/>
                  </a:cxn>
                  <a:cxn ang="0">
                    <a:pos x="54" y="253"/>
                  </a:cxn>
                  <a:cxn ang="0">
                    <a:pos x="53" y="237"/>
                  </a:cxn>
                  <a:cxn ang="0">
                    <a:pos x="198" y="236"/>
                  </a:cxn>
                  <a:cxn ang="0">
                    <a:pos x="198" y="253"/>
                  </a:cxn>
                  <a:cxn ang="0">
                    <a:pos x="54" y="253"/>
                  </a:cxn>
                  <a:cxn ang="0">
                    <a:pos x="45" y="209"/>
                  </a:cxn>
                  <a:cxn ang="0">
                    <a:pos x="166" y="201"/>
                  </a:cxn>
                  <a:cxn ang="0">
                    <a:pos x="286" y="209"/>
                  </a:cxn>
                  <a:cxn ang="0">
                    <a:pos x="166" y="217"/>
                  </a:cxn>
                  <a:cxn ang="0">
                    <a:pos x="355" y="280"/>
                  </a:cxn>
                  <a:cxn ang="0">
                    <a:pos x="391" y="286"/>
                  </a:cxn>
                  <a:cxn ang="0">
                    <a:pos x="362" y="306"/>
                  </a:cxn>
                  <a:cxn ang="0">
                    <a:pos x="143" y="325"/>
                  </a:cxn>
                  <a:cxn ang="0">
                    <a:pos x="108" y="349"/>
                  </a:cxn>
                  <a:cxn ang="0">
                    <a:pos x="110" y="354"/>
                  </a:cxn>
                  <a:cxn ang="0">
                    <a:pos x="152" y="360"/>
                  </a:cxn>
                  <a:cxn ang="0">
                    <a:pos x="163" y="325"/>
                  </a:cxn>
                  <a:cxn ang="0">
                    <a:pos x="342" y="283"/>
                  </a:cxn>
                  <a:cxn ang="0">
                    <a:pos x="254" y="308"/>
                  </a:cxn>
                  <a:cxn ang="0">
                    <a:pos x="163" y="325"/>
                  </a:cxn>
                  <a:cxn ang="0">
                    <a:pos x="248" y="300"/>
                  </a:cxn>
                  <a:cxn ang="0">
                    <a:pos x="357" y="311"/>
                  </a:cxn>
                  <a:cxn ang="0">
                    <a:pos x="159" y="358"/>
                  </a:cxn>
                  <a:cxn ang="0">
                    <a:pos x="221" y="296"/>
                  </a:cxn>
                  <a:cxn ang="0">
                    <a:pos x="345" y="267"/>
                  </a:cxn>
                  <a:cxn ang="0">
                    <a:pos x="284" y="288"/>
                  </a:cxn>
                  <a:cxn ang="0">
                    <a:pos x="221" y="296"/>
                  </a:cxn>
                  <a:cxn ang="0">
                    <a:pos x="215" y="4"/>
                  </a:cxn>
                  <a:cxn ang="0">
                    <a:pos x="341" y="15"/>
                  </a:cxn>
                  <a:cxn ang="0">
                    <a:pos x="332" y="264"/>
                  </a:cxn>
                  <a:cxn ang="0">
                    <a:pos x="315" y="145"/>
                  </a:cxn>
                  <a:cxn ang="0">
                    <a:pos x="213" y="20"/>
                  </a:cxn>
                  <a:cxn ang="0">
                    <a:pos x="96" y="92"/>
                  </a:cxn>
                  <a:cxn ang="0">
                    <a:pos x="20" y="98"/>
                  </a:cxn>
                  <a:cxn ang="0">
                    <a:pos x="25" y="393"/>
                  </a:cxn>
                  <a:cxn ang="0">
                    <a:pos x="326" y="385"/>
                  </a:cxn>
                  <a:cxn ang="0">
                    <a:pos x="336" y="324"/>
                  </a:cxn>
                  <a:cxn ang="0">
                    <a:pos x="336" y="401"/>
                  </a:cxn>
                  <a:cxn ang="0">
                    <a:pos x="17" y="410"/>
                  </a:cxn>
                  <a:cxn ang="0">
                    <a:pos x="1" y="246"/>
                  </a:cxn>
                  <a:cxn ang="0">
                    <a:pos x="7" y="85"/>
                  </a:cxn>
                  <a:cxn ang="0">
                    <a:pos x="96" y="0"/>
                  </a:cxn>
                  <a:cxn ang="0">
                    <a:pos x="250" y="51"/>
                  </a:cxn>
                  <a:cxn ang="0">
                    <a:pos x="208" y="104"/>
                  </a:cxn>
                  <a:cxn ang="0">
                    <a:pos x="163" y="169"/>
                  </a:cxn>
                  <a:cxn ang="0">
                    <a:pos x="145" y="163"/>
                  </a:cxn>
                  <a:cxn ang="0">
                    <a:pos x="132" y="137"/>
                  </a:cxn>
                  <a:cxn ang="0">
                    <a:pos x="144" y="112"/>
                  </a:cxn>
                  <a:cxn ang="0">
                    <a:pos x="160" y="133"/>
                  </a:cxn>
                  <a:cxn ang="0">
                    <a:pos x="250" y="51"/>
                  </a:cxn>
                </a:cxnLst>
                <a:rect l="0" t="0" r="r" b="b"/>
                <a:pathLst>
                  <a:path w="394" h="410">
                    <a:moveTo>
                      <a:pt x="55" y="289"/>
                    </a:moveTo>
                    <a:cubicBezTo>
                      <a:pt x="51" y="289"/>
                      <a:pt x="47" y="285"/>
                      <a:pt x="47" y="281"/>
                    </a:cubicBezTo>
                    <a:cubicBezTo>
                      <a:pt x="46" y="276"/>
                      <a:pt x="50" y="272"/>
                      <a:pt x="54" y="272"/>
                    </a:cubicBezTo>
                    <a:cubicBezTo>
                      <a:pt x="76" y="272"/>
                      <a:pt x="97" y="272"/>
                      <a:pt x="119" y="272"/>
                    </a:cubicBezTo>
                    <a:cubicBezTo>
                      <a:pt x="123" y="272"/>
                      <a:pt x="127" y="275"/>
                      <a:pt x="127" y="280"/>
                    </a:cubicBezTo>
                    <a:cubicBezTo>
                      <a:pt x="127" y="284"/>
                      <a:pt x="124" y="288"/>
                      <a:pt x="119" y="288"/>
                    </a:cubicBezTo>
                    <a:cubicBezTo>
                      <a:pt x="98" y="289"/>
                      <a:pt x="76" y="289"/>
                      <a:pt x="55" y="289"/>
                    </a:cubicBezTo>
                    <a:close/>
                    <a:moveTo>
                      <a:pt x="54" y="253"/>
                    </a:moveTo>
                    <a:cubicBezTo>
                      <a:pt x="49" y="254"/>
                      <a:pt x="45" y="250"/>
                      <a:pt x="45" y="245"/>
                    </a:cubicBezTo>
                    <a:cubicBezTo>
                      <a:pt x="45" y="241"/>
                      <a:pt x="49" y="237"/>
                      <a:pt x="53" y="237"/>
                    </a:cubicBezTo>
                    <a:cubicBezTo>
                      <a:pt x="77" y="237"/>
                      <a:pt x="101" y="237"/>
                      <a:pt x="125" y="236"/>
                    </a:cubicBezTo>
                    <a:cubicBezTo>
                      <a:pt x="150" y="236"/>
                      <a:pt x="174" y="236"/>
                      <a:pt x="198" y="236"/>
                    </a:cubicBezTo>
                    <a:cubicBezTo>
                      <a:pt x="202" y="236"/>
                      <a:pt x="206" y="240"/>
                      <a:pt x="206" y="244"/>
                    </a:cubicBezTo>
                    <a:cubicBezTo>
                      <a:pt x="206" y="249"/>
                      <a:pt x="203" y="252"/>
                      <a:pt x="198" y="253"/>
                    </a:cubicBezTo>
                    <a:cubicBezTo>
                      <a:pt x="174" y="253"/>
                      <a:pt x="150" y="253"/>
                      <a:pt x="126" y="253"/>
                    </a:cubicBezTo>
                    <a:cubicBezTo>
                      <a:pt x="102" y="253"/>
                      <a:pt x="78" y="253"/>
                      <a:pt x="54" y="253"/>
                    </a:cubicBezTo>
                    <a:close/>
                    <a:moveTo>
                      <a:pt x="53" y="218"/>
                    </a:moveTo>
                    <a:cubicBezTo>
                      <a:pt x="48" y="218"/>
                      <a:pt x="45" y="214"/>
                      <a:pt x="45" y="209"/>
                    </a:cubicBezTo>
                    <a:cubicBezTo>
                      <a:pt x="45" y="205"/>
                      <a:pt x="48" y="201"/>
                      <a:pt x="53" y="201"/>
                    </a:cubicBezTo>
                    <a:cubicBezTo>
                      <a:pt x="90" y="201"/>
                      <a:pt x="128" y="201"/>
                      <a:pt x="166" y="201"/>
                    </a:cubicBezTo>
                    <a:cubicBezTo>
                      <a:pt x="203" y="201"/>
                      <a:pt x="241" y="201"/>
                      <a:pt x="278" y="201"/>
                    </a:cubicBezTo>
                    <a:cubicBezTo>
                      <a:pt x="283" y="201"/>
                      <a:pt x="286" y="205"/>
                      <a:pt x="286" y="209"/>
                    </a:cubicBezTo>
                    <a:cubicBezTo>
                      <a:pt x="286" y="214"/>
                      <a:pt x="283" y="217"/>
                      <a:pt x="278" y="217"/>
                    </a:cubicBezTo>
                    <a:cubicBezTo>
                      <a:pt x="241" y="217"/>
                      <a:pt x="203" y="217"/>
                      <a:pt x="166" y="217"/>
                    </a:cubicBezTo>
                    <a:cubicBezTo>
                      <a:pt x="128" y="218"/>
                      <a:pt x="90" y="218"/>
                      <a:pt x="53" y="218"/>
                    </a:cubicBezTo>
                    <a:close/>
                    <a:moveTo>
                      <a:pt x="355" y="280"/>
                    </a:moveTo>
                    <a:cubicBezTo>
                      <a:pt x="362" y="279"/>
                      <a:pt x="368" y="277"/>
                      <a:pt x="375" y="276"/>
                    </a:cubicBezTo>
                    <a:cubicBezTo>
                      <a:pt x="382" y="274"/>
                      <a:pt x="389" y="279"/>
                      <a:pt x="391" y="286"/>
                    </a:cubicBezTo>
                    <a:cubicBezTo>
                      <a:pt x="394" y="293"/>
                      <a:pt x="389" y="300"/>
                      <a:pt x="382" y="301"/>
                    </a:cubicBezTo>
                    <a:cubicBezTo>
                      <a:pt x="376" y="303"/>
                      <a:pt x="369" y="304"/>
                      <a:pt x="362" y="306"/>
                    </a:cubicBezTo>
                    <a:cubicBezTo>
                      <a:pt x="360" y="297"/>
                      <a:pt x="357" y="289"/>
                      <a:pt x="355" y="280"/>
                    </a:cubicBezTo>
                    <a:close/>
                    <a:moveTo>
                      <a:pt x="143" y="325"/>
                    </a:moveTo>
                    <a:cubicBezTo>
                      <a:pt x="137" y="329"/>
                      <a:pt x="131" y="334"/>
                      <a:pt x="126" y="338"/>
                    </a:cubicBezTo>
                    <a:cubicBezTo>
                      <a:pt x="120" y="342"/>
                      <a:pt x="114" y="345"/>
                      <a:pt x="108" y="349"/>
                    </a:cubicBezTo>
                    <a:cubicBezTo>
                      <a:pt x="107" y="350"/>
                      <a:pt x="107" y="351"/>
                      <a:pt x="107" y="352"/>
                    </a:cubicBezTo>
                    <a:cubicBezTo>
                      <a:pt x="107" y="353"/>
                      <a:pt x="108" y="354"/>
                      <a:pt x="110" y="354"/>
                    </a:cubicBezTo>
                    <a:cubicBezTo>
                      <a:pt x="117" y="355"/>
                      <a:pt x="123" y="355"/>
                      <a:pt x="131" y="356"/>
                    </a:cubicBezTo>
                    <a:cubicBezTo>
                      <a:pt x="138" y="356"/>
                      <a:pt x="145" y="359"/>
                      <a:pt x="152" y="360"/>
                    </a:cubicBezTo>
                    <a:cubicBezTo>
                      <a:pt x="149" y="348"/>
                      <a:pt x="146" y="337"/>
                      <a:pt x="143" y="325"/>
                    </a:cubicBezTo>
                    <a:close/>
                    <a:moveTo>
                      <a:pt x="163" y="325"/>
                    </a:moveTo>
                    <a:cubicBezTo>
                      <a:pt x="193" y="318"/>
                      <a:pt x="223" y="311"/>
                      <a:pt x="253" y="304"/>
                    </a:cubicBezTo>
                    <a:cubicBezTo>
                      <a:pt x="282" y="297"/>
                      <a:pt x="312" y="290"/>
                      <a:pt x="342" y="283"/>
                    </a:cubicBezTo>
                    <a:cubicBezTo>
                      <a:pt x="342" y="285"/>
                      <a:pt x="343" y="286"/>
                      <a:pt x="343" y="287"/>
                    </a:cubicBezTo>
                    <a:cubicBezTo>
                      <a:pt x="313" y="294"/>
                      <a:pt x="284" y="301"/>
                      <a:pt x="254" y="308"/>
                    </a:cubicBezTo>
                    <a:cubicBezTo>
                      <a:pt x="224" y="315"/>
                      <a:pt x="194" y="322"/>
                      <a:pt x="164" y="329"/>
                    </a:cubicBezTo>
                    <a:cubicBezTo>
                      <a:pt x="164" y="327"/>
                      <a:pt x="164" y="326"/>
                      <a:pt x="163" y="325"/>
                    </a:cubicBezTo>
                    <a:close/>
                    <a:moveTo>
                      <a:pt x="149" y="324"/>
                    </a:moveTo>
                    <a:cubicBezTo>
                      <a:pt x="182" y="316"/>
                      <a:pt x="215" y="308"/>
                      <a:pt x="248" y="300"/>
                    </a:cubicBezTo>
                    <a:cubicBezTo>
                      <a:pt x="281" y="293"/>
                      <a:pt x="314" y="285"/>
                      <a:pt x="347" y="278"/>
                    </a:cubicBezTo>
                    <a:cubicBezTo>
                      <a:pt x="351" y="289"/>
                      <a:pt x="354" y="300"/>
                      <a:pt x="357" y="311"/>
                    </a:cubicBezTo>
                    <a:cubicBezTo>
                      <a:pt x="324" y="319"/>
                      <a:pt x="291" y="327"/>
                      <a:pt x="258" y="334"/>
                    </a:cubicBezTo>
                    <a:cubicBezTo>
                      <a:pt x="225" y="342"/>
                      <a:pt x="192" y="350"/>
                      <a:pt x="159" y="358"/>
                    </a:cubicBezTo>
                    <a:cubicBezTo>
                      <a:pt x="155" y="347"/>
                      <a:pt x="152" y="335"/>
                      <a:pt x="149" y="324"/>
                    </a:cubicBezTo>
                    <a:close/>
                    <a:moveTo>
                      <a:pt x="221" y="296"/>
                    </a:moveTo>
                    <a:cubicBezTo>
                      <a:pt x="241" y="291"/>
                      <a:pt x="262" y="286"/>
                      <a:pt x="283" y="281"/>
                    </a:cubicBezTo>
                    <a:cubicBezTo>
                      <a:pt x="303" y="277"/>
                      <a:pt x="324" y="272"/>
                      <a:pt x="345" y="267"/>
                    </a:cubicBezTo>
                    <a:cubicBezTo>
                      <a:pt x="345" y="270"/>
                      <a:pt x="346" y="272"/>
                      <a:pt x="346" y="274"/>
                    </a:cubicBezTo>
                    <a:cubicBezTo>
                      <a:pt x="326" y="279"/>
                      <a:pt x="305" y="283"/>
                      <a:pt x="284" y="288"/>
                    </a:cubicBezTo>
                    <a:cubicBezTo>
                      <a:pt x="264" y="293"/>
                      <a:pt x="243" y="298"/>
                      <a:pt x="222" y="302"/>
                    </a:cubicBezTo>
                    <a:cubicBezTo>
                      <a:pt x="222" y="300"/>
                      <a:pt x="221" y="298"/>
                      <a:pt x="221" y="296"/>
                    </a:cubicBezTo>
                    <a:close/>
                    <a:moveTo>
                      <a:pt x="96" y="0"/>
                    </a:moveTo>
                    <a:cubicBezTo>
                      <a:pt x="136" y="1"/>
                      <a:pt x="175" y="2"/>
                      <a:pt x="215" y="4"/>
                    </a:cubicBezTo>
                    <a:cubicBezTo>
                      <a:pt x="255" y="5"/>
                      <a:pt x="294" y="6"/>
                      <a:pt x="334" y="7"/>
                    </a:cubicBezTo>
                    <a:cubicBezTo>
                      <a:pt x="339" y="7"/>
                      <a:pt x="342" y="11"/>
                      <a:pt x="341" y="15"/>
                    </a:cubicBezTo>
                    <a:cubicBezTo>
                      <a:pt x="337" y="57"/>
                      <a:pt x="333" y="98"/>
                      <a:pt x="332" y="139"/>
                    </a:cubicBezTo>
                    <a:cubicBezTo>
                      <a:pt x="330" y="181"/>
                      <a:pt x="330" y="222"/>
                      <a:pt x="332" y="264"/>
                    </a:cubicBezTo>
                    <a:cubicBezTo>
                      <a:pt x="327" y="265"/>
                      <a:pt x="321" y="266"/>
                      <a:pt x="316" y="267"/>
                    </a:cubicBezTo>
                    <a:cubicBezTo>
                      <a:pt x="314" y="227"/>
                      <a:pt x="314" y="186"/>
                      <a:pt x="315" y="145"/>
                    </a:cubicBezTo>
                    <a:cubicBezTo>
                      <a:pt x="317" y="104"/>
                      <a:pt x="320" y="64"/>
                      <a:pt x="324" y="23"/>
                    </a:cubicBezTo>
                    <a:cubicBezTo>
                      <a:pt x="287" y="22"/>
                      <a:pt x="250" y="21"/>
                      <a:pt x="213" y="20"/>
                    </a:cubicBezTo>
                    <a:cubicBezTo>
                      <a:pt x="176" y="19"/>
                      <a:pt x="139" y="18"/>
                      <a:pt x="101" y="17"/>
                    </a:cubicBezTo>
                    <a:cubicBezTo>
                      <a:pt x="99" y="42"/>
                      <a:pt x="97" y="67"/>
                      <a:pt x="96" y="92"/>
                    </a:cubicBezTo>
                    <a:cubicBezTo>
                      <a:pt x="96" y="96"/>
                      <a:pt x="92" y="99"/>
                      <a:pt x="89" y="99"/>
                    </a:cubicBezTo>
                    <a:cubicBezTo>
                      <a:pt x="66" y="99"/>
                      <a:pt x="43" y="98"/>
                      <a:pt x="20" y="98"/>
                    </a:cubicBezTo>
                    <a:cubicBezTo>
                      <a:pt x="18" y="147"/>
                      <a:pt x="16" y="196"/>
                      <a:pt x="18" y="246"/>
                    </a:cubicBezTo>
                    <a:cubicBezTo>
                      <a:pt x="19" y="295"/>
                      <a:pt x="22" y="344"/>
                      <a:pt x="25" y="393"/>
                    </a:cubicBezTo>
                    <a:cubicBezTo>
                      <a:pt x="75" y="392"/>
                      <a:pt x="125" y="390"/>
                      <a:pt x="175" y="389"/>
                    </a:cubicBezTo>
                    <a:cubicBezTo>
                      <a:pt x="225" y="388"/>
                      <a:pt x="276" y="386"/>
                      <a:pt x="326" y="385"/>
                    </a:cubicBezTo>
                    <a:cubicBezTo>
                      <a:pt x="324" y="366"/>
                      <a:pt x="322" y="347"/>
                      <a:pt x="320" y="327"/>
                    </a:cubicBezTo>
                    <a:cubicBezTo>
                      <a:pt x="325" y="326"/>
                      <a:pt x="331" y="325"/>
                      <a:pt x="336" y="324"/>
                    </a:cubicBezTo>
                    <a:cubicBezTo>
                      <a:pt x="338" y="347"/>
                      <a:pt x="341" y="370"/>
                      <a:pt x="343" y="393"/>
                    </a:cubicBezTo>
                    <a:cubicBezTo>
                      <a:pt x="344" y="397"/>
                      <a:pt x="340" y="401"/>
                      <a:pt x="336" y="401"/>
                    </a:cubicBezTo>
                    <a:cubicBezTo>
                      <a:pt x="283" y="402"/>
                      <a:pt x="230" y="404"/>
                      <a:pt x="177" y="405"/>
                    </a:cubicBezTo>
                    <a:cubicBezTo>
                      <a:pt x="124" y="407"/>
                      <a:pt x="70" y="408"/>
                      <a:pt x="17" y="410"/>
                    </a:cubicBezTo>
                    <a:cubicBezTo>
                      <a:pt x="13" y="410"/>
                      <a:pt x="9" y="406"/>
                      <a:pt x="9" y="402"/>
                    </a:cubicBezTo>
                    <a:cubicBezTo>
                      <a:pt x="6" y="350"/>
                      <a:pt x="3" y="298"/>
                      <a:pt x="1" y="246"/>
                    </a:cubicBezTo>
                    <a:cubicBezTo>
                      <a:pt x="0" y="195"/>
                      <a:pt x="2" y="143"/>
                      <a:pt x="4" y="91"/>
                    </a:cubicBezTo>
                    <a:cubicBezTo>
                      <a:pt x="4" y="88"/>
                      <a:pt x="5" y="86"/>
                      <a:pt x="7" y="85"/>
                    </a:cubicBezTo>
                    <a:cubicBezTo>
                      <a:pt x="34" y="57"/>
                      <a:pt x="62" y="30"/>
                      <a:pt x="90" y="2"/>
                    </a:cubicBezTo>
                    <a:cubicBezTo>
                      <a:pt x="92" y="1"/>
                      <a:pt x="94" y="0"/>
                      <a:pt x="96" y="0"/>
                    </a:cubicBezTo>
                    <a:cubicBezTo>
                      <a:pt x="96" y="0"/>
                      <a:pt x="96" y="0"/>
                      <a:pt x="96" y="0"/>
                    </a:cubicBezTo>
                    <a:close/>
                    <a:moveTo>
                      <a:pt x="250" y="51"/>
                    </a:moveTo>
                    <a:lnTo>
                      <a:pt x="254" y="63"/>
                    </a:lnTo>
                    <a:cubicBezTo>
                      <a:pt x="240" y="74"/>
                      <a:pt x="225" y="82"/>
                      <a:pt x="208" y="104"/>
                    </a:cubicBezTo>
                    <a:cubicBezTo>
                      <a:pt x="191" y="125"/>
                      <a:pt x="178" y="145"/>
                      <a:pt x="170" y="164"/>
                    </a:cubicBezTo>
                    <a:lnTo>
                      <a:pt x="163" y="169"/>
                    </a:lnTo>
                    <a:cubicBezTo>
                      <a:pt x="157" y="173"/>
                      <a:pt x="153" y="176"/>
                      <a:pt x="151" y="178"/>
                    </a:cubicBezTo>
                    <a:cubicBezTo>
                      <a:pt x="150" y="175"/>
                      <a:pt x="148" y="170"/>
                      <a:pt x="145" y="163"/>
                    </a:cubicBezTo>
                    <a:lnTo>
                      <a:pt x="142" y="157"/>
                    </a:lnTo>
                    <a:cubicBezTo>
                      <a:pt x="139" y="148"/>
                      <a:pt x="135" y="141"/>
                      <a:pt x="132" y="137"/>
                    </a:cubicBezTo>
                    <a:cubicBezTo>
                      <a:pt x="128" y="132"/>
                      <a:pt x="125" y="130"/>
                      <a:pt x="121" y="128"/>
                    </a:cubicBezTo>
                    <a:cubicBezTo>
                      <a:pt x="128" y="121"/>
                      <a:pt x="138" y="112"/>
                      <a:pt x="144" y="112"/>
                    </a:cubicBezTo>
                    <a:cubicBezTo>
                      <a:pt x="149" y="112"/>
                      <a:pt x="151" y="113"/>
                      <a:pt x="157" y="126"/>
                    </a:cubicBezTo>
                    <a:lnTo>
                      <a:pt x="160" y="133"/>
                    </a:lnTo>
                    <a:cubicBezTo>
                      <a:pt x="171" y="115"/>
                      <a:pt x="181" y="102"/>
                      <a:pt x="197" y="84"/>
                    </a:cubicBezTo>
                    <a:cubicBezTo>
                      <a:pt x="214" y="67"/>
                      <a:pt x="234" y="60"/>
                      <a:pt x="250" y="51"/>
                    </a:cubicBezTo>
                    <a:close/>
                  </a:path>
                </a:pathLst>
              </a:custGeom>
              <a:solidFill>
                <a:sysClr val="window" lastClr="FFFFFF"/>
              </a:solidFill>
              <a:ln w="9525">
                <a:noFill/>
                <a:round/>
                <a:headEnd/>
                <a:tailEnd/>
              </a:ln>
              <a:effectLst>
                <a:outerShdw blurRad="38100" dist="38100" dir="5400000" algn="ctr" rotWithShape="0">
                  <a:srgbClr val="000000"/>
                </a:outerShdw>
              </a:effec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grpSp>
          <p:nvGrpSpPr>
            <p:cNvPr id="38" name="Group 37"/>
            <p:cNvGrpSpPr/>
            <p:nvPr/>
          </p:nvGrpSpPr>
          <p:grpSpPr>
            <a:xfrm>
              <a:off x="2490050" y="1784717"/>
              <a:ext cx="1091327" cy="1091327"/>
              <a:chOff x="7212585" y="1755276"/>
              <a:chExt cx="1455102" cy="1455102"/>
            </a:xfrm>
          </p:grpSpPr>
          <p:grpSp>
            <p:nvGrpSpPr>
              <p:cNvPr id="39" name="Group 319"/>
              <p:cNvGrpSpPr>
                <a:grpSpLocks/>
              </p:cNvGrpSpPr>
              <p:nvPr/>
            </p:nvGrpSpPr>
            <p:grpSpPr bwMode="auto">
              <a:xfrm>
                <a:off x="7212585" y="1755276"/>
                <a:ext cx="1455102" cy="1455102"/>
                <a:chOff x="1858" y="1605"/>
                <a:chExt cx="1574" cy="1574"/>
              </a:xfrm>
            </p:grpSpPr>
            <p:sp>
              <p:nvSpPr>
                <p:cNvPr id="41" name="Oval 320"/>
                <p:cNvSpPr>
                  <a:spLocks noChangeArrowheads="1"/>
                </p:cNvSpPr>
                <p:nvPr/>
              </p:nvSpPr>
              <p:spPr bwMode="auto">
                <a:xfrm>
                  <a:off x="1858" y="1605"/>
                  <a:ext cx="1574" cy="1574"/>
                </a:xfrm>
                <a:prstGeom prst="ellipse">
                  <a:avLst/>
                </a:prstGeom>
                <a:gradFill rotWithShape="1">
                  <a:gsLst>
                    <a:gs pos="0">
                      <a:srgbClr val="01405C"/>
                    </a:gs>
                    <a:gs pos="100000">
                      <a:srgbClr val="01405C">
                        <a:gamma/>
                        <a:shade val="72941"/>
                        <a:invGamma/>
                      </a:srgbClr>
                    </a:gs>
                  </a:gsLst>
                  <a:path path="shape">
                    <a:fillToRect l="50000" t="50000" r="50000" b="50000"/>
                  </a:path>
                </a:gradFill>
                <a:ln w="9525">
                  <a:noFill/>
                  <a:round/>
                  <a:headEnd/>
                  <a:tailEnd/>
                </a:ln>
              </p:spPr>
              <p:txBody>
                <a:bodyPr/>
                <a:lstStyle/>
                <a:p>
                  <a:pPr>
                    <a:defRPr/>
                  </a:pPr>
                  <a:endParaRPr lang="en-US" sz="1350" kern="0">
                    <a:solidFill>
                      <a:prstClr val="black"/>
                    </a:solidFill>
                  </a:endParaRPr>
                </a:p>
              </p:txBody>
            </p:sp>
            <p:sp>
              <p:nvSpPr>
                <p:cNvPr id="42" name="Freeform 321"/>
                <p:cNvSpPr>
                  <a:spLocks noEditPoints="1"/>
                </p:cNvSpPr>
                <p:nvPr/>
              </p:nvSpPr>
              <p:spPr bwMode="auto">
                <a:xfrm>
                  <a:off x="1858" y="1605"/>
                  <a:ext cx="1574" cy="1574"/>
                </a:xfrm>
                <a:custGeom>
                  <a:avLst/>
                  <a:gdLst/>
                  <a:ahLst/>
                  <a:cxnLst>
                    <a:cxn ang="0">
                      <a:pos x="370" y="185"/>
                    </a:cxn>
                    <a:cxn ang="0">
                      <a:pos x="185" y="370"/>
                    </a:cxn>
                    <a:cxn ang="0">
                      <a:pos x="0" y="185"/>
                    </a:cxn>
                    <a:cxn ang="0">
                      <a:pos x="185" y="0"/>
                    </a:cxn>
                    <a:cxn ang="0">
                      <a:pos x="370" y="185"/>
                    </a:cxn>
                    <a:cxn ang="0">
                      <a:pos x="185" y="16"/>
                    </a:cxn>
                    <a:cxn ang="0">
                      <a:pos x="15" y="183"/>
                    </a:cxn>
                    <a:cxn ang="0">
                      <a:pos x="185" y="354"/>
                    </a:cxn>
                    <a:cxn ang="0">
                      <a:pos x="355" y="183"/>
                    </a:cxn>
                    <a:cxn ang="0">
                      <a:pos x="185" y="16"/>
                    </a:cxn>
                  </a:cxnLst>
                  <a:rect l="0" t="0" r="r" b="b"/>
                  <a:pathLst>
                    <a:path w="370" h="370">
                      <a:moveTo>
                        <a:pt x="370" y="185"/>
                      </a:moveTo>
                      <a:cubicBezTo>
                        <a:pt x="370" y="287"/>
                        <a:pt x="287" y="370"/>
                        <a:pt x="185" y="370"/>
                      </a:cubicBezTo>
                      <a:cubicBezTo>
                        <a:pt x="83" y="370"/>
                        <a:pt x="0" y="287"/>
                        <a:pt x="0" y="185"/>
                      </a:cubicBezTo>
                      <a:cubicBezTo>
                        <a:pt x="0" y="83"/>
                        <a:pt x="83" y="0"/>
                        <a:pt x="185" y="0"/>
                      </a:cubicBezTo>
                      <a:cubicBezTo>
                        <a:pt x="287" y="0"/>
                        <a:pt x="370" y="83"/>
                        <a:pt x="370" y="185"/>
                      </a:cubicBezTo>
                      <a:close/>
                      <a:moveTo>
                        <a:pt x="185" y="16"/>
                      </a:moveTo>
                      <a:cubicBezTo>
                        <a:pt x="91" y="16"/>
                        <a:pt x="15" y="91"/>
                        <a:pt x="15" y="183"/>
                      </a:cubicBezTo>
                      <a:cubicBezTo>
                        <a:pt x="15" y="275"/>
                        <a:pt x="91" y="354"/>
                        <a:pt x="185" y="354"/>
                      </a:cubicBezTo>
                      <a:cubicBezTo>
                        <a:pt x="279" y="354"/>
                        <a:pt x="355" y="275"/>
                        <a:pt x="355" y="183"/>
                      </a:cubicBezTo>
                      <a:cubicBezTo>
                        <a:pt x="355" y="91"/>
                        <a:pt x="279" y="16"/>
                        <a:pt x="185" y="16"/>
                      </a:cubicBezTo>
                      <a:close/>
                    </a:path>
                  </a:pathLst>
                </a:custGeom>
                <a:solidFill>
                  <a:srgbClr val="000000">
                    <a:alpha val="24001"/>
                  </a:srgbClr>
                </a:solidFill>
                <a:ln w="9525">
                  <a:noFill/>
                  <a:round/>
                  <a:headEnd/>
                  <a:tailEnd/>
                </a:ln>
              </p:spPr>
              <p:txBody>
                <a:bodyPr/>
                <a:lstStyle/>
                <a:p>
                  <a:pPr>
                    <a:defRPr/>
                  </a:pPr>
                  <a:endParaRPr lang="en-US" sz="1350" kern="0">
                    <a:solidFill>
                      <a:prstClr val="black"/>
                    </a:solidFill>
                  </a:endParaRPr>
                </a:p>
              </p:txBody>
            </p:sp>
            <p:sp>
              <p:nvSpPr>
                <p:cNvPr id="43" name="Oval 322"/>
                <p:cNvSpPr>
                  <a:spLocks noChangeArrowheads="1"/>
                </p:cNvSpPr>
                <p:nvPr/>
              </p:nvSpPr>
              <p:spPr bwMode="auto">
                <a:xfrm>
                  <a:off x="2096" y="1685"/>
                  <a:ext cx="1097" cy="706"/>
                </a:xfrm>
                <a:prstGeom prst="ellipse">
                  <a:avLst/>
                </a:prstGeom>
                <a:gradFill rotWithShape="1">
                  <a:gsLst>
                    <a:gs pos="0">
                      <a:srgbClr val="01405C">
                        <a:lumMod val="25000"/>
                        <a:lumOff val="75000"/>
                        <a:alpha val="39000"/>
                      </a:srgbClr>
                    </a:gs>
                    <a:gs pos="100000">
                      <a:srgbClr val="FFFFFF">
                        <a:gamma/>
                        <a:tint val="0"/>
                        <a:invGamma/>
                        <a:alpha val="0"/>
                      </a:srgbClr>
                    </a:gs>
                  </a:gsLst>
                  <a:lin ang="5400000" scaled="1"/>
                </a:gradFill>
                <a:ln w="9525">
                  <a:noFill/>
                  <a:round/>
                  <a:headEnd/>
                  <a:tailEnd/>
                </a:ln>
              </p:spPr>
              <p:txBody>
                <a:bodyPr/>
                <a:lstStyle/>
                <a:p>
                  <a:pPr>
                    <a:defRPr/>
                  </a:pPr>
                  <a:endParaRPr lang="en-US" sz="1350" kern="0">
                    <a:solidFill>
                      <a:prstClr val="black"/>
                    </a:solidFill>
                  </a:endParaRPr>
                </a:p>
              </p:txBody>
            </p:sp>
            <p:sp>
              <p:nvSpPr>
                <p:cNvPr id="44" name="Freeform 323"/>
                <p:cNvSpPr>
                  <a:spLocks/>
                </p:cNvSpPr>
                <p:nvPr/>
              </p:nvSpPr>
              <p:spPr bwMode="auto">
                <a:xfrm>
                  <a:off x="1975" y="2609"/>
                  <a:ext cx="1340" cy="459"/>
                </a:xfrm>
                <a:custGeom>
                  <a:avLst/>
                  <a:gdLst/>
                  <a:ahLst/>
                  <a:cxnLst>
                    <a:cxn ang="0">
                      <a:pos x="5" y="11"/>
                    </a:cxn>
                    <a:cxn ang="0">
                      <a:pos x="158" y="108"/>
                    </a:cxn>
                    <a:cxn ang="0">
                      <a:pos x="311" y="11"/>
                    </a:cxn>
                    <a:cxn ang="0">
                      <a:pos x="302" y="11"/>
                    </a:cxn>
                    <a:cxn ang="0">
                      <a:pos x="158" y="92"/>
                    </a:cxn>
                    <a:cxn ang="0">
                      <a:pos x="14" y="11"/>
                    </a:cxn>
                    <a:cxn ang="0">
                      <a:pos x="5" y="11"/>
                    </a:cxn>
                  </a:cxnLst>
                  <a:rect l="0" t="0" r="r" b="b"/>
                  <a:pathLst>
                    <a:path w="315" h="108">
                      <a:moveTo>
                        <a:pt x="5" y="11"/>
                      </a:moveTo>
                      <a:cubicBezTo>
                        <a:pt x="33" y="68"/>
                        <a:pt x="91" y="108"/>
                        <a:pt x="158" y="108"/>
                      </a:cubicBezTo>
                      <a:cubicBezTo>
                        <a:pt x="225" y="108"/>
                        <a:pt x="285" y="69"/>
                        <a:pt x="311" y="11"/>
                      </a:cubicBezTo>
                      <a:cubicBezTo>
                        <a:pt x="315" y="3"/>
                        <a:pt x="308" y="2"/>
                        <a:pt x="302" y="11"/>
                      </a:cubicBezTo>
                      <a:cubicBezTo>
                        <a:pt x="273" y="60"/>
                        <a:pt x="219" y="92"/>
                        <a:pt x="158" y="92"/>
                      </a:cubicBezTo>
                      <a:cubicBezTo>
                        <a:pt x="97" y="92"/>
                        <a:pt x="44" y="60"/>
                        <a:pt x="14" y="11"/>
                      </a:cubicBezTo>
                      <a:cubicBezTo>
                        <a:pt x="7" y="0"/>
                        <a:pt x="0" y="1"/>
                        <a:pt x="5" y="11"/>
                      </a:cubicBezTo>
                      <a:close/>
                    </a:path>
                  </a:pathLst>
                </a:custGeom>
                <a:gradFill rotWithShape="1">
                  <a:gsLst>
                    <a:gs pos="0">
                      <a:sysClr val="window" lastClr="FFFFFF">
                        <a:gamma/>
                        <a:tint val="0"/>
                        <a:invGamma/>
                        <a:alpha val="0"/>
                      </a:sysClr>
                    </a:gs>
                    <a:gs pos="100000">
                      <a:sysClr val="window" lastClr="FFFFFF">
                        <a:alpha val="34000"/>
                      </a:sysClr>
                    </a:gs>
                  </a:gsLst>
                  <a:lin ang="5400000" scaled="1"/>
                </a:gradFill>
                <a:ln w="9525">
                  <a:noFill/>
                  <a:round/>
                  <a:headEnd/>
                  <a:tailEnd/>
                </a:ln>
              </p:spPr>
              <p:txBody>
                <a:bodyPr/>
                <a:lstStyle/>
                <a:p>
                  <a:pPr>
                    <a:defRPr/>
                  </a:pPr>
                  <a:endParaRPr lang="en-US" sz="1350" kern="0">
                    <a:solidFill>
                      <a:prstClr val="black"/>
                    </a:solidFill>
                  </a:endParaRPr>
                </a:p>
              </p:txBody>
            </p:sp>
          </p:grpSp>
          <p:sp>
            <p:nvSpPr>
              <p:cNvPr id="40" name="Freeform 21"/>
              <p:cNvSpPr>
                <a:spLocks noEditPoints="1"/>
              </p:cNvSpPr>
              <p:nvPr/>
            </p:nvSpPr>
            <p:spPr bwMode="auto">
              <a:xfrm>
                <a:off x="7446963" y="1865313"/>
                <a:ext cx="981075" cy="973138"/>
              </a:xfrm>
              <a:custGeom>
                <a:avLst/>
                <a:gdLst/>
                <a:ahLst/>
                <a:cxnLst>
                  <a:cxn ang="0">
                    <a:pos x="80" y="236"/>
                  </a:cxn>
                  <a:cxn ang="0">
                    <a:pos x="118" y="254"/>
                  </a:cxn>
                  <a:cxn ang="0">
                    <a:pos x="125" y="239"/>
                  </a:cxn>
                  <a:cxn ang="0">
                    <a:pos x="154" y="233"/>
                  </a:cxn>
                  <a:cxn ang="0">
                    <a:pos x="171" y="281"/>
                  </a:cxn>
                  <a:cxn ang="0">
                    <a:pos x="80" y="290"/>
                  </a:cxn>
                  <a:cxn ang="0">
                    <a:pos x="288" y="310"/>
                  </a:cxn>
                  <a:cxn ang="0">
                    <a:pos x="322" y="364"/>
                  </a:cxn>
                  <a:cxn ang="0">
                    <a:pos x="288" y="358"/>
                  </a:cxn>
                  <a:cxn ang="0">
                    <a:pos x="254" y="364"/>
                  </a:cxn>
                  <a:cxn ang="0">
                    <a:pos x="116" y="315"/>
                  </a:cxn>
                  <a:cxn ang="0">
                    <a:pos x="128" y="348"/>
                  </a:cxn>
                  <a:cxn ang="0">
                    <a:pos x="150" y="374"/>
                  </a:cxn>
                  <a:cxn ang="0">
                    <a:pos x="86" y="372"/>
                  </a:cxn>
                  <a:cxn ang="0">
                    <a:pos x="116" y="315"/>
                  </a:cxn>
                  <a:cxn ang="0">
                    <a:pos x="211" y="173"/>
                  </a:cxn>
                  <a:cxn ang="0">
                    <a:pos x="241" y="229"/>
                  </a:cxn>
                  <a:cxn ang="0">
                    <a:pos x="177" y="231"/>
                  </a:cxn>
                  <a:cxn ang="0">
                    <a:pos x="199" y="205"/>
                  </a:cxn>
                  <a:cxn ang="0">
                    <a:pos x="243" y="244"/>
                  </a:cxn>
                  <a:cxn ang="0">
                    <a:pos x="276" y="226"/>
                  </a:cxn>
                  <a:cxn ang="0">
                    <a:pos x="288" y="237"/>
                  </a:cxn>
                  <a:cxn ang="0">
                    <a:pos x="299" y="226"/>
                  </a:cxn>
                  <a:cxn ang="0">
                    <a:pos x="333" y="244"/>
                  </a:cxn>
                  <a:cxn ang="0">
                    <a:pos x="288" y="302"/>
                  </a:cxn>
                  <a:cxn ang="0">
                    <a:pos x="288" y="170"/>
                  </a:cxn>
                  <a:cxn ang="0">
                    <a:pos x="268" y="189"/>
                  </a:cxn>
                  <a:cxn ang="0">
                    <a:pos x="229" y="23"/>
                  </a:cxn>
                  <a:cxn ang="0">
                    <a:pos x="205" y="0"/>
                  </a:cxn>
                  <a:cxn ang="0">
                    <a:pos x="156" y="82"/>
                  </a:cxn>
                  <a:cxn ang="0">
                    <a:pos x="201" y="102"/>
                  </a:cxn>
                  <a:cxn ang="0">
                    <a:pos x="209" y="85"/>
                  </a:cxn>
                  <a:cxn ang="0">
                    <a:pos x="242" y="78"/>
                  </a:cxn>
                  <a:cxn ang="0">
                    <a:pos x="262" y="136"/>
                  </a:cxn>
                  <a:cxn ang="0">
                    <a:pos x="154" y="144"/>
                  </a:cxn>
                  <a:cxn ang="0">
                    <a:pos x="335" y="372"/>
                  </a:cxn>
                  <a:cxn ang="0">
                    <a:pos x="361" y="358"/>
                  </a:cxn>
                  <a:cxn ang="0">
                    <a:pos x="371" y="366"/>
                  </a:cxn>
                  <a:cxn ang="0">
                    <a:pos x="380" y="358"/>
                  </a:cxn>
                  <a:cxn ang="0">
                    <a:pos x="406" y="372"/>
                  </a:cxn>
                  <a:cxn ang="0">
                    <a:pos x="371" y="313"/>
                  </a:cxn>
                  <a:cxn ang="0">
                    <a:pos x="355" y="328"/>
                  </a:cxn>
                  <a:cxn ang="0">
                    <a:pos x="169" y="372"/>
                  </a:cxn>
                  <a:cxn ang="0">
                    <a:pos x="196" y="358"/>
                  </a:cxn>
                  <a:cxn ang="0">
                    <a:pos x="205" y="366"/>
                  </a:cxn>
                  <a:cxn ang="0">
                    <a:pos x="214" y="358"/>
                  </a:cxn>
                  <a:cxn ang="0">
                    <a:pos x="241" y="372"/>
                  </a:cxn>
                  <a:cxn ang="0">
                    <a:pos x="205" y="313"/>
                  </a:cxn>
                  <a:cxn ang="0">
                    <a:pos x="189" y="328"/>
                  </a:cxn>
                  <a:cxn ang="0">
                    <a:pos x="4" y="372"/>
                  </a:cxn>
                  <a:cxn ang="0">
                    <a:pos x="30" y="358"/>
                  </a:cxn>
                  <a:cxn ang="0">
                    <a:pos x="39" y="366"/>
                  </a:cxn>
                  <a:cxn ang="0">
                    <a:pos x="49" y="358"/>
                  </a:cxn>
                  <a:cxn ang="0">
                    <a:pos x="75" y="372"/>
                  </a:cxn>
                  <a:cxn ang="0">
                    <a:pos x="39" y="313"/>
                  </a:cxn>
                  <a:cxn ang="0">
                    <a:pos x="24" y="328"/>
                  </a:cxn>
                  <a:cxn ang="0">
                    <a:pos x="142" y="189"/>
                  </a:cxn>
                  <a:cxn ang="0">
                    <a:pos x="122" y="170"/>
                  </a:cxn>
                </a:cxnLst>
                <a:rect l="0" t="0" r="r" b="b"/>
                <a:pathLst>
                  <a:path w="410" h="407">
                    <a:moveTo>
                      <a:pt x="74" y="281"/>
                    </a:moveTo>
                    <a:lnTo>
                      <a:pt x="77" y="244"/>
                    </a:lnTo>
                    <a:cubicBezTo>
                      <a:pt x="78" y="242"/>
                      <a:pt x="78" y="238"/>
                      <a:pt x="80" y="236"/>
                    </a:cubicBezTo>
                    <a:cubicBezTo>
                      <a:pt x="83" y="234"/>
                      <a:pt x="87" y="233"/>
                      <a:pt x="90" y="233"/>
                    </a:cubicBezTo>
                    <a:cubicBezTo>
                      <a:pt x="98" y="230"/>
                      <a:pt x="103" y="229"/>
                      <a:pt x="111" y="226"/>
                    </a:cubicBezTo>
                    <a:cubicBezTo>
                      <a:pt x="113" y="235"/>
                      <a:pt x="114" y="246"/>
                      <a:pt x="118" y="254"/>
                    </a:cubicBezTo>
                    <a:lnTo>
                      <a:pt x="119" y="239"/>
                    </a:lnTo>
                    <a:lnTo>
                      <a:pt x="122" y="237"/>
                    </a:lnTo>
                    <a:lnTo>
                      <a:pt x="125" y="239"/>
                    </a:lnTo>
                    <a:lnTo>
                      <a:pt x="126" y="254"/>
                    </a:lnTo>
                    <a:cubicBezTo>
                      <a:pt x="130" y="246"/>
                      <a:pt x="132" y="235"/>
                      <a:pt x="134" y="226"/>
                    </a:cubicBezTo>
                    <a:cubicBezTo>
                      <a:pt x="141" y="229"/>
                      <a:pt x="146" y="230"/>
                      <a:pt x="154" y="233"/>
                    </a:cubicBezTo>
                    <a:cubicBezTo>
                      <a:pt x="157" y="233"/>
                      <a:pt x="162" y="234"/>
                      <a:pt x="164" y="236"/>
                    </a:cubicBezTo>
                    <a:cubicBezTo>
                      <a:pt x="167" y="238"/>
                      <a:pt x="167" y="242"/>
                      <a:pt x="167" y="244"/>
                    </a:cubicBezTo>
                    <a:lnTo>
                      <a:pt x="171" y="281"/>
                    </a:lnTo>
                    <a:cubicBezTo>
                      <a:pt x="171" y="285"/>
                      <a:pt x="169" y="288"/>
                      <a:pt x="165" y="290"/>
                    </a:cubicBezTo>
                    <a:lnTo>
                      <a:pt x="122" y="302"/>
                    </a:lnTo>
                    <a:lnTo>
                      <a:pt x="80" y="290"/>
                    </a:lnTo>
                    <a:cubicBezTo>
                      <a:pt x="76" y="288"/>
                      <a:pt x="73" y="285"/>
                      <a:pt x="74" y="281"/>
                    </a:cubicBezTo>
                    <a:close/>
                    <a:moveTo>
                      <a:pt x="282" y="315"/>
                    </a:moveTo>
                    <a:cubicBezTo>
                      <a:pt x="282" y="312"/>
                      <a:pt x="285" y="310"/>
                      <a:pt x="288" y="310"/>
                    </a:cubicBezTo>
                    <a:cubicBezTo>
                      <a:pt x="291" y="310"/>
                      <a:pt x="294" y="312"/>
                      <a:pt x="294" y="315"/>
                    </a:cubicBezTo>
                    <a:lnTo>
                      <a:pt x="294" y="348"/>
                    </a:lnTo>
                    <a:lnTo>
                      <a:pt x="322" y="364"/>
                    </a:lnTo>
                    <a:cubicBezTo>
                      <a:pt x="325" y="366"/>
                      <a:pt x="326" y="369"/>
                      <a:pt x="324" y="372"/>
                    </a:cubicBezTo>
                    <a:cubicBezTo>
                      <a:pt x="322" y="375"/>
                      <a:pt x="319" y="376"/>
                      <a:pt x="316" y="374"/>
                    </a:cubicBezTo>
                    <a:lnTo>
                      <a:pt x="288" y="358"/>
                    </a:lnTo>
                    <a:lnTo>
                      <a:pt x="260" y="374"/>
                    </a:lnTo>
                    <a:cubicBezTo>
                      <a:pt x="257" y="376"/>
                      <a:pt x="253" y="375"/>
                      <a:pt x="252" y="372"/>
                    </a:cubicBezTo>
                    <a:cubicBezTo>
                      <a:pt x="250" y="369"/>
                      <a:pt x="251" y="366"/>
                      <a:pt x="254" y="364"/>
                    </a:cubicBezTo>
                    <a:lnTo>
                      <a:pt x="282" y="348"/>
                    </a:lnTo>
                    <a:lnTo>
                      <a:pt x="282" y="315"/>
                    </a:lnTo>
                    <a:close/>
                    <a:moveTo>
                      <a:pt x="116" y="315"/>
                    </a:moveTo>
                    <a:cubicBezTo>
                      <a:pt x="116" y="312"/>
                      <a:pt x="119" y="310"/>
                      <a:pt x="122" y="310"/>
                    </a:cubicBezTo>
                    <a:cubicBezTo>
                      <a:pt x="125" y="310"/>
                      <a:pt x="128" y="312"/>
                      <a:pt x="128" y="315"/>
                    </a:cubicBezTo>
                    <a:lnTo>
                      <a:pt x="128" y="348"/>
                    </a:lnTo>
                    <a:lnTo>
                      <a:pt x="156" y="364"/>
                    </a:lnTo>
                    <a:cubicBezTo>
                      <a:pt x="159" y="366"/>
                      <a:pt x="160" y="369"/>
                      <a:pt x="158" y="372"/>
                    </a:cubicBezTo>
                    <a:cubicBezTo>
                      <a:pt x="157" y="375"/>
                      <a:pt x="153" y="376"/>
                      <a:pt x="150" y="374"/>
                    </a:cubicBezTo>
                    <a:lnTo>
                      <a:pt x="122" y="358"/>
                    </a:lnTo>
                    <a:lnTo>
                      <a:pt x="94" y="374"/>
                    </a:lnTo>
                    <a:cubicBezTo>
                      <a:pt x="91" y="376"/>
                      <a:pt x="88" y="375"/>
                      <a:pt x="86" y="372"/>
                    </a:cubicBezTo>
                    <a:cubicBezTo>
                      <a:pt x="84" y="369"/>
                      <a:pt x="85" y="366"/>
                      <a:pt x="88" y="364"/>
                    </a:cubicBezTo>
                    <a:lnTo>
                      <a:pt x="116" y="348"/>
                    </a:lnTo>
                    <a:lnTo>
                      <a:pt x="116" y="315"/>
                    </a:lnTo>
                    <a:close/>
                    <a:moveTo>
                      <a:pt x="199" y="173"/>
                    </a:moveTo>
                    <a:cubicBezTo>
                      <a:pt x="199" y="169"/>
                      <a:pt x="202" y="167"/>
                      <a:pt x="205" y="167"/>
                    </a:cubicBezTo>
                    <a:cubicBezTo>
                      <a:pt x="208" y="167"/>
                      <a:pt x="211" y="169"/>
                      <a:pt x="211" y="173"/>
                    </a:cubicBezTo>
                    <a:lnTo>
                      <a:pt x="211" y="205"/>
                    </a:lnTo>
                    <a:lnTo>
                      <a:pt x="239" y="221"/>
                    </a:lnTo>
                    <a:cubicBezTo>
                      <a:pt x="242" y="223"/>
                      <a:pt x="243" y="227"/>
                      <a:pt x="241" y="229"/>
                    </a:cubicBezTo>
                    <a:cubicBezTo>
                      <a:pt x="240" y="232"/>
                      <a:pt x="236" y="233"/>
                      <a:pt x="233" y="231"/>
                    </a:cubicBezTo>
                    <a:lnTo>
                      <a:pt x="205" y="215"/>
                    </a:lnTo>
                    <a:lnTo>
                      <a:pt x="177" y="231"/>
                    </a:lnTo>
                    <a:cubicBezTo>
                      <a:pt x="174" y="233"/>
                      <a:pt x="170" y="232"/>
                      <a:pt x="169" y="229"/>
                    </a:cubicBezTo>
                    <a:cubicBezTo>
                      <a:pt x="167" y="227"/>
                      <a:pt x="168" y="223"/>
                      <a:pt x="171" y="221"/>
                    </a:cubicBezTo>
                    <a:lnTo>
                      <a:pt x="199" y="205"/>
                    </a:lnTo>
                    <a:lnTo>
                      <a:pt x="199" y="173"/>
                    </a:lnTo>
                    <a:close/>
                    <a:moveTo>
                      <a:pt x="239" y="281"/>
                    </a:moveTo>
                    <a:lnTo>
                      <a:pt x="243" y="244"/>
                    </a:lnTo>
                    <a:cubicBezTo>
                      <a:pt x="243" y="242"/>
                      <a:pt x="243" y="238"/>
                      <a:pt x="246" y="236"/>
                    </a:cubicBezTo>
                    <a:cubicBezTo>
                      <a:pt x="248" y="234"/>
                      <a:pt x="253" y="233"/>
                      <a:pt x="256" y="233"/>
                    </a:cubicBezTo>
                    <a:cubicBezTo>
                      <a:pt x="264" y="230"/>
                      <a:pt x="269" y="229"/>
                      <a:pt x="276" y="226"/>
                    </a:cubicBezTo>
                    <a:cubicBezTo>
                      <a:pt x="278" y="235"/>
                      <a:pt x="280" y="246"/>
                      <a:pt x="284" y="254"/>
                    </a:cubicBezTo>
                    <a:lnTo>
                      <a:pt x="285" y="239"/>
                    </a:lnTo>
                    <a:lnTo>
                      <a:pt x="288" y="237"/>
                    </a:lnTo>
                    <a:lnTo>
                      <a:pt x="291" y="239"/>
                    </a:lnTo>
                    <a:lnTo>
                      <a:pt x="292" y="254"/>
                    </a:lnTo>
                    <a:cubicBezTo>
                      <a:pt x="296" y="246"/>
                      <a:pt x="297" y="235"/>
                      <a:pt x="299" y="226"/>
                    </a:cubicBezTo>
                    <a:cubicBezTo>
                      <a:pt x="307" y="229"/>
                      <a:pt x="312" y="230"/>
                      <a:pt x="320" y="233"/>
                    </a:cubicBezTo>
                    <a:cubicBezTo>
                      <a:pt x="323" y="233"/>
                      <a:pt x="328" y="234"/>
                      <a:pt x="330" y="236"/>
                    </a:cubicBezTo>
                    <a:cubicBezTo>
                      <a:pt x="332" y="238"/>
                      <a:pt x="332" y="242"/>
                      <a:pt x="333" y="244"/>
                    </a:cubicBezTo>
                    <a:lnTo>
                      <a:pt x="336" y="281"/>
                    </a:lnTo>
                    <a:cubicBezTo>
                      <a:pt x="337" y="285"/>
                      <a:pt x="334" y="288"/>
                      <a:pt x="330" y="290"/>
                    </a:cubicBezTo>
                    <a:lnTo>
                      <a:pt x="288" y="302"/>
                    </a:lnTo>
                    <a:lnTo>
                      <a:pt x="245" y="290"/>
                    </a:lnTo>
                    <a:cubicBezTo>
                      <a:pt x="241" y="288"/>
                      <a:pt x="239" y="285"/>
                      <a:pt x="239" y="281"/>
                    </a:cubicBezTo>
                    <a:close/>
                    <a:moveTo>
                      <a:pt x="288" y="170"/>
                    </a:moveTo>
                    <a:cubicBezTo>
                      <a:pt x="299" y="170"/>
                      <a:pt x="307" y="178"/>
                      <a:pt x="307" y="189"/>
                    </a:cubicBezTo>
                    <a:cubicBezTo>
                      <a:pt x="307" y="199"/>
                      <a:pt x="300" y="220"/>
                      <a:pt x="288" y="220"/>
                    </a:cubicBezTo>
                    <a:cubicBezTo>
                      <a:pt x="276" y="220"/>
                      <a:pt x="268" y="199"/>
                      <a:pt x="268" y="189"/>
                    </a:cubicBezTo>
                    <a:cubicBezTo>
                      <a:pt x="268" y="178"/>
                      <a:pt x="277" y="170"/>
                      <a:pt x="288" y="170"/>
                    </a:cubicBezTo>
                    <a:close/>
                    <a:moveTo>
                      <a:pt x="205" y="0"/>
                    </a:moveTo>
                    <a:cubicBezTo>
                      <a:pt x="218" y="0"/>
                      <a:pt x="229" y="10"/>
                      <a:pt x="229" y="23"/>
                    </a:cubicBezTo>
                    <a:cubicBezTo>
                      <a:pt x="229" y="36"/>
                      <a:pt x="220" y="62"/>
                      <a:pt x="205" y="62"/>
                    </a:cubicBezTo>
                    <a:cubicBezTo>
                      <a:pt x="190" y="62"/>
                      <a:pt x="181" y="36"/>
                      <a:pt x="181" y="23"/>
                    </a:cubicBezTo>
                    <a:cubicBezTo>
                      <a:pt x="181" y="10"/>
                      <a:pt x="192" y="0"/>
                      <a:pt x="205" y="0"/>
                    </a:cubicBezTo>
                    <a:close/>
                    <a:moveTo>
                      <a:pt x="148" y="136"/>
                    </a:moveTo>
                    <a:lnTo>
                      <a:pt x="152" y="92"/>
                    </a:lnTo>
                    <a:cubicBezTo>
                      <a:pt x="153" y="88"/>
                      <a:pt x="153" y="84"/>
                      <a:pt x="156" y="82"/>
                    </a:cubicBezTo>
                    <a:cubicBezTo>
                      <a:pt x="159" y="80"/>
                      <a:pt x="164" y="79"/>
                      <a:pt x="168" y="78"/>
                    </a:cubicBezTo>
                    <a:cubicBezTo>
                      <a:pt x="177" y="75"/>
                      <a:pt x="183" y="73"/>
                      <a:pt x="191" y="71"/>
                    </a:cubicBezTo>
                    <a:cubicBezTo>
                      <a:pt x="194" y="81"/>
                      <a:pt x="196" y="93"/>
                      <a:pt x="201" y="102"/>
                    </a:cubicBezTo>
                    <a:lnTo>
                      <a:pt x="201" y="85"/>
                    </a:lnTo>
                    <a:lnTo>
                      <a:pt x="205" y="83"/>
                    </a:lnTo>
                    <a:lnTo>
                      <a:pt x="209" y="85"/>
                    </a:lnTo>
                    <a:lnTo>
                      <a:pt x="209" y="102"/>
                    </a:lnTo>
                    <a:cubicBezTo>
                      <a:pt x="214" y="93"/>
                      <a:pt x="216" y="81"/>
                      <a:pt x="219" y="71"/>
                    </a:cubicBezTo>
                    <a:cubicBezTo>
                      <a:pt x="227" y="73"/>
                      <a:pt x="233" y="75"/>
                      <a:pt x="242" y="78"/>
                    </a:cubicBezTo>
                    <a:cubicBezTo>
                      <a:pt x="246" y="79"/>
                      <a:pt x="252" y="80"/>
                      <a:pt x="254" y="82"/>
                    </a:cubicBezTo>
                    <a:cubicBezTo>
                      <a:pt x="257" y="84"/>
                      <a:pt x="257" y="88"/>
                      <a:pt x="258" y="92"/>
                    </a:cubicBezTo>
                    <a:lnTo>
                      <a:pt x="262" y="136"/>
                    </a:lnTo>
                    <a:cubicBezTo>
                      <a:pt x="263" y="140"/>
                      <a:pt x="260" y="143"/>
                      <a:pt x="256" y="144"/>
                    </a:cubicBezTo>
                    <a:lnTo>
                      <a:pt x="205" y="159"/>
                    </a:lnTo>
                    <a:lnTo>
                      <a:pt x="154" y="144"/>
                    </a:lnTo>
                    <a:cubicBezTo>
                      <a:pt x="150" y="143"/>
                      <a:pt x="147" y="140"/>
                      <a:pt x="148" y="136"/>
                    </a:cubicBezTo>
                    <a:close/>
                    <a:moveTo>
                      <a:pt x="331" y="407"/>
                    </a:moveTo>
                    <a:lnTo>
                      <a:pt x="335" y="372"/>
                    </a:lnTo>
                    <a:cubicBezTo>
                      <a:pt x="335" y="370"/>
                      <a:pt x="335" y="367"/>
                      <a:pt x="337" y="366"/>
                    </a:cubicBezTo>
                    <a:cubicBezTo>
                      <a:pt x="339" y="364"/>
                      <a:pt x="343" y="364"/>
                      <a:pt x="345" y="363"/>
                    </a:cubicBezTo>
                    <a:cubicBezTo>
                      <a:pt x="351" y="361"/>
                      <a:pt x="355" y="360"/>
                      <a:pt x="361" y="358"/>
                    </a:cubicBezTo>
                    <a:cubicBezTo>
                      <a:pt x="363" y="365"/>
                      <a:pt x="364" y="373"/>
                      <a:pt x="368" y="380"/>
                    </a:cubicBezTo>
                    <a:lnTo>
                      <a:pt x="368" y="368"/>
                    </a:lnTo>
                    <a:lnTo>
                      <a:pt x="371" y="366"/>
                    </a:lnTo>
                    <a:lnTo>
                      <a:pt x="373" y="368"/>
                    </a:lnTo>
                    <a:lnTo>
                      <a:pt x="374" y="380"/>
                    </a:lnTo>
                    <a:cubicBezTo>
                      <a:pt x="377" y="373"/>
                      <a:pt x="378" y="365"/>
                      <a:pt x="380" y="358"/>
                    </a:cubicBezTo>
                    <a:cubicBezTo>
                      <a:pt x="386" y="360"/>
                      <a:pt x="390" y="361"/>
                      <a:pt x="396" y="363"/>
                    </a:cubicBezTo>
                    <a:cubicBezTo>
                      <a:pt x="398" y="364"/>
                      <a:pt x="402" y="364"/>
                      <a:pt x="404" y="366"/>
                    </a:cubicBezTo>
                    <a:cubicBezTo>
                      <a:pt x="406" y="367"/>
                      <a:pt x="406" y="370"/>
                      <a:pt x="406" y="372"/>
                    </a:cubicBezTo>
                    <a:lnTo>
                      <a:pt x="410" y="407"/>
                    </a:lnTo>
                    <a:lnTo>
                      <a:pt x="331" y="407"/>
                    </a:lnTo>
                    <a:close/>
                    <a:moveTo>
                      <a:pt x="371" y="313"/>
                    </a:moveTo>
                    <a:cubicBezTo>
                      <a:pt x="379" y="313"/>
                      <a:pt x="386" y="320"/>
                      <a:pt x="386" y="328"/>
                    </a:cubicBezTo>
                    <a:cubicBezTo>
                      <a:pt x="386" y="336"/>
                      <a:pt x="380" y="353"/>
                      <a:pt x="371" y="353"/>
                    </a:cubicBezTo>
                    <a:cubicBezTo>
                      <a:pt x="361" y="353"/>
                      <a:pt x="355" y="336"/>
                      <a:pt x="355" y="328"/>
                    </a:cubicBezTo>
                    <a:cubicBezTo>
                      <a:pt x="355" y="320"/>
                      <a:pt x="362" y="313"/>
                      <a:pt x="371" y="313"/>
                    </a:cubicBezTo>
                    <a:close/>
                    <a:moveTo>
                      <a:pt x="166" y="407"/>
                    </a:moveTo>
                    <a:lnTo>
                      <a:pt x="169" y="372"/>
                    </a:lnTo>
                    <a:cubicBezTo>
                      <a:pt x="169" y="370"/>
                      <a:pt x="170" y="367"/>
                      <a:pt x="171" y="366"/>
                    </a:cubicBezTo>
                    <a:cubicBezTo>
                      <a:pt x="173" y="364"/>
                      <a:pt x="177" y="364"/>
                      <a:pt x="180" y="363"/>
                    </a:cubicBezTo>
                    <a:cubicBezTo>
                      <a:pt x="186" y="361"/>
                      <a:pt x="190" y="360"/>
                      <a:pt x="196" y="358"/>
                    </a:cubicBezTo>
                    <a:cubicBezTo>
                      <a:pt x="197" y="365"/>
                      <a:pt x="199" y="373"/>
                      <a:pt x="202" y="380"/>
                    </a:cubicBezTo>
                    <a:lnTo>
                      <a:pt x="202" y="368"/>
                    </a:lnTo>
                    <a:lnTo>
                      <a:pt x="205" y="366"/>
                    </a:lnTo>
                    <a:lnTo>
                      <a:pt x="208" y="368"/>
                    </a:lnTo>
                    <a:lnTo>
                      <a:pt x="208" y="380"/>
                    </a:lnTo>
                    <a:cubicBezTo>
                      <a:pt x="211" y="373"/>
                      <a:pt x="213" y="365"/>
                      <a:pt x="214" y="358"/>
                    </a:cubicBezTo>
                    <a:cubicBezTo>
                      <a:pt x="220" y="360"/>
                      <a:pt x="224" y="361"/>
                      <a:pt x="230" y="363"/>
                    </a:cubicBezTo>
                    <a:cubicBezTo>
                      <a:pt x="233" y="364"/>
                      <a:pt x="237" y="364"/>
                      <a:pt x="239" y="366"/>
                    </a:cubicBezTo>
                    <a:cubicBezTo>
                      <a:pt x="240" y="367"/>
                      <a:pt x="241" y="370"/>
                      <a:pt x="241" y="372"/>
                    </a:cubicBezTo>
                    <a:lnTo>
                      <a:pt x="244" y="407"/>
                    </a:lnTo>
                    <a:lnTo>
                      <a:pt x="166" y="407"/>
                    </a:lnTo>
                    <a:close/>
                    <a:moveTo>
                      <a:pt x="205" y="313"/>
                    </a:moveTo>
                    <a:cubicBezTo>
                      <a:pt x="214" y="313"/>
                      <a:pt x="221" y="320"/>
                      <a:pt x="221" y="328"/>
                    </a:cubicBezTo>
                    <a:cubicBezTo>
                      <a:pt x="221" y="336"/>
                      <a:pt x="215" y="353"/>
                      <a:pt x="205" y="353"/>
                    </a:cubicBezTo>
                    <a:cubicBezTo>
                      <a:pt x="195" y="353"/>
                      <a:pt x="189" y="336"/>
                      <a:pt x="189" y="328"/>
                    </a:cubicBezTo>
                    <a:cubicBezTo>
                      <a:pt x="189" y="320"/>
                      <a:pt x="196" y="313"/>
                      <a:pt x="205" y="313"/>
                    </a:cubicBezTo>
                    <a:close/>
                    <a:moveTo>
                      <a:pt x="0" y="407"/>
                    </a:moveTo>
                    <a:lnTo>
                      <a:pt x="4" y="372"/>
                    </a:lnTo>
                    <a:cubicBezTo>
                      <a:pt x="4" y="370"/>
                      <a:pt x="4" y="367"/>
                      <a:pt x="6" y="366"/>
                    </a:cubicBezTo>
                    <a:cubicBezTo>
                      <a:pt x="8" y="364"/>
                      <a:pt x="12" y="364"/>
                      <a:pt x="14" y="363"/>
                    </a:cubicBezTo>
                    <a:cubicBezTo>
                      <a:pt x="20" y="361"/>
                      <a:pt x="24" y="360"/>
                      <a:pt x="30" y="358"/>
                    </a:cubicBezTo>
                    <a:cubicBezTo>
                      <a:pt x="32" y="365"/>
                      <a:pt x="33" y="373"/>
                      <a:pt x="36" y="380"/>
                    </a:cubicBezTo>
                    <a:lnTo>
                      <a:pt x="37" y="368"/>
                    </a:lnTo>
                    <a:lnTo>
                      <a:pt x="39" y="366"/>
                    </a:lnTo>
                    <a:lnTo>
                      <a:pt x="42" y="368"/>
                    </a:lnTo>
                    <a:lnTo>
                      <a:pt x="42" y="380"/>
                    </a:lnTo>
                    <a:cubicBezTo>
                      <a:pt x="46" y="373"/>
                      <a:pt x="47" y="365"/>
                      <a:pt x="49" y="358"/>
                    </a:cubicBezTo>
                    <a:cubicBezTo>
                      <a:pt x="55" y="360"/>
                      <a:pt x="59" y="361"/>
                      <a:pt x="65" y="363"/>
                    </a:cubicBezTo>
                    <a:cubicBezTo>
                      <a:pt x="67" y="364"/>
                      <a:pt x="71" y="364"/>
                      <a:pt x="73" y="366"/>
                    </a:cubicBezTo>
                    <a:cubicBezTo>
                      <a:pt x="75" y="367"/>
                      <a:pt x="75" y="370"/>
                      <a:pt x="75" y="372"/>
                    </a:cubicBezTo>
                    <a:lnTo>
                      <a:pt x="79" y="407"/>
                    </a:lnTo>
                    <a:lnTo>
                      <a:pt x="0" y="407"/>
                    </a:lnTo>
                    <a:close/>
                    <a:moveTo>
                      <a:pt x="39" y="313"/>
                    </a:moveTo>
                    <a:cubicBezTo>
                      <a:pt x="48" y="313"/>
                      <a:pt x="55" y="320"/>
                      <a:pt x="55" y="328"/>
                    </a:cubicBezTo>
                    <a:cubicBezTo>
                      <a:pt x="55" y="336"/>
                      <a:pt x="49" y="353"/>
                      <a:pt x="39" y="353"/>
                    </a:cubicBezTo>
                    <a:cubicBezTo>
                      <a:pt x="30" y="353"/>
                      <a:pt x="24" y="336"/>
                      <a:pt x="24" y="328"/>
                    </a:cubicBezTo>
                    <a:cubicBezTo>
                      <a:pt x="24" y="320"/>
                      <a:pt x="31" y="313"/>
                      <a:pt x="39" y="313"/>
                    </a:cubicBezTo>
                    <a:close/>
                    <a:moveTo>
                      <a:pt x="122" y="170"/>
                    </a:moveTo>
                    <a:cubicBezTo>
                      <a:pt x="133" y="170"/>
                      <a:pt x="142" y="178"/>
                      <a:pt x="142" y="189"/>
                    </a:cubicBezTo>
                    <a:cubicBezTo>
                      <a:pt x="142" y="199"/>
                      <a:pt x="134" y="220"/>
                      <a:pt x="122" y="220"/>
                    </a:cubicBezTo>
                    <a:cubicBezTo>
                      <a:pt x="110" y="220"/>
                      <a:pt x="103" y="199"/>
                      <a:pt x="103" y="189"/>
                    </a:cubicBezTo>
                    <a:cubicBezTo>
                      <a:pt x="103" y="178"/>
                      <a:pt x="111" y="170"/>
                      <a:pt x="122" y="170"/>
                    </a:cubicBezTo>
                    <a:close/>
                  </a:path>
                </a:pathLst>
              </a:custGeom>
              <a:solidFill>
                <a:sysClr val="window" lastClr="FFFFFF"/>
              </a:solidFill>
              <a:ln w="9525">
                <a:noFill/>
                <a:round/>
                <a:headEnd/>
                <a:tailEnd/>
              </a:ln>
              <a:effectLst>
                <a:outerShdw blurRad="38100" dist="38100" dir="5400000" algn="ctr" rotWithShape="0">
                  <a:srgbClr val="000000"/>
                </a:outerShdw>
              </a:effec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grpSp>
          <p:nvGrpSpPr>
            <p:cNvPr id="45" name="Group 44"/>
            <p:cNvGrpSpPr/>
            <p:nvPr/>
          </p:nvGrpSpPr>
          <p:grpSpPr>
            <a:xfrm>
              <a:off x="1224305" y="3580027"/>
              <a:ext cx="1091327" cy="1091327"/>
              <a:chOff x="482031" y="3852335"/>
              <a:chExt cx="1455102" cy="1455102"/>
            </a:xfrm>
          </p:grpSpPr>
          <p:grpSp>
            <p:nvGrpSpPr>
              <p:cNvPr id="46" name="Group 319"/>
              <p:cNvGrpSpPr>
                <a:grpSpLocks/>
              </p:cNvGrpSpPr>
              <p:nvPr/>
            </p:nvGrpSpPr>
            <p:grpSpPr bwMode="auto">
              <a:xfrm>
                <a:off x="482031" y="3852335"/>
                <a:ext cx="1455102" cy="1455102"/>
                <a:chOff x="1858" y="1605"/>
                <a:chExt cx="1574" cy="1574"/>
              </a:xfrm>
            </p:grpSpPr>
            <p:sp>
              <p:nvSpPr>
                <p:cNvPr id="48" name="Oval 320"/>
                <p:cNvSpPr>
                  <a:spLocks noChangeArrowheads="1"/>
                </p:cNvSpPr>
                <p:nvPr/>
              </p:nvSpPr>
              <p:spPr bwMode="auto">
                <a:xfrm>
                  <a:off x="1858" y="1605"/>
                  <a:ext cx="1574" cy="1574"/>
                </a:xfrm>
                <a:prstGeom prst="ellipse">
                  <a:avLst/>
                </a:prstGeom>
                <a:gradFill rotWithShape="1">
                  <a:gsLst>
                    <a:gs pos="0">
                      <a:srgbClr val="01405C"/>
                    </a:gs>
                    <a:gs pos="100000">
                      <a:srgbClr val="01405C">
                        <a:gamma/>
                        <a:shade val="72941"/>
                        <a:invGamma/>
                      </a:srgbClr>
                    </a:gs>
                  </a:gsLst>
                  <a:path path="shape">
                    <a:fillToRect l="50000" t="50000" r="50000" b="50000"/>
                  </a:path>
                </a:gradFill>
                <a:ln w="9525">
                  <a:noFill/>
                  <a:round/>
                  <a:headEnd/>
                  <a:tailEnd/>
                </a:ln>
              </p:spPr>
              <p:txBody>
                <a:bodyPr/>
                <a:lstStyle/>
                <a:p>
                  <a:pPr>
                    <a:defRPr/>
                  </a:pPr>
                  <a:endParaRPr lang="en-US" sz="1350" kern="0">
                    <a:solidFill>
                      <a:prstClr val="black"/>
                    </a:solidFill>
                  </a:endParaRPr>
                </a:p>
              </p:txBody>
            </p:sp>
            <p:sp>
              <p:nvSpPr>
                <p:cNvPr id="49" name="Freeform 321"/>
                <p:cNvSpPr>
                  <a:spLocks noEditPoints="1"/>
                </p:cNvSpPr>
                <p:nvPr/>
              </p:nvSpPr>
              <p:spPr bwMode="auto">
                <a:xfrm>
                  <a:off x="1858" y="1605"/>
                  <a:ext cx="1574" cy="1574"/>
                </a:xfrm>
                <a:custGeom>
                  <a:avLst/>
                  <a:gdLst/>
                  <a:ahLst/>
                  <a:cxnLst>
                    <a:cxn ang="0">
                      <a:pos x="370" y="185"/>
                    </a:cxn>
                    <a:cxn ang="0">
                      <a:pos x="185" y="370"/>
                    </a:cxn>
                    <a:cxn ang="0">
                      <a:pos x="0" y="185"/>
                    </a:cxn>
                    <a:cxn ang="0">
                      <a:pos x="185" y="0"/>
                    </a:cxn>
                    <a:cxn ang="0">
                      <a:pos x="370" y="185"/>
                    </a:cxn>
                    <a:cxn ang="0">
                      <a:pos x="185" y="16"/>
                    </a:cxn>
                    <a:cxn ang="0">
                      <a:pos x="15" y="183"/>
                    </a:cxn>
                    <a:cxn ang="0">
                      <a:pos x="185" y="354"/>
                    </a:cxn>
                    <a:cxn ang="0">
                      <a:pos x="355" y="183"/>
                    </a:cxn>
                    <a:cxn ang="0">
                      <a:pos x="185" y="16"/>
                    </a:cxn>
                  </a:cxnLst>
                  <a:rect l="0" t="0" r="r" b="b"/>
                  <a:pathLst>
                    <a:path w="370" h="370">
                      <a:moveTo>
                        <a:pt x="370" y="185"/>
                      </a:moveTo>
                      <a:cubicBezTo>
                        <a:pt x="370" y="287"/>
                        <a:pt x="287" y="370"/>
                        <a:pt x="185" y="370"/>
                      </a:cubicBezTo>
                      <a:cubicBezTo>
                        <a:pt x="83" y="370"/>
                        <a:pt x="0" y="287"/>
                        <a:pt x="0" y="185"/>
                      </a:cubicBezTo>
                      <a:cubicBezTo>
                        <a:pt x="0" y="83"/>
                        <a:pt x="83" y="0"/>
                        <a:pt x="185" y="0"/>
                      </a:cubicBezTo>
                      <a:cubicBezTo>
                        <a:pt x="287" y="0"/>
                        <a:pt x="370" y="83"/>
                        <a:pt x="370" y="185"/>
                      </a:cubicBezTo>
                      <a:close/>
                      <a:moveTo>
                        <a:pt x="185" y="16"/>
                      </a:moveTo>
                      <a:cubicBezTo>
                        <a:pt x="91" y="16"/>
                        <a:pt x="15" y="91"/>
                        <a:pt x="15" y="183"/>
                      </a:cubicBezTo>
                      <a:cubicBezTo>
                        <a:pt x="15" y="275"/>
                        <a:pt x="91" y="354"/>
                        <a:pt x="185" y="354"/>
                      </a:cubicBezTo>
                      <a:cubicBezTo>
                        <a:pt x="279" y="354"/>
                        <a:pt x="355" y="275"/>
                        <a:pt x="355" y="183"/>
                      </a:cubicBezTo>
                      <a:cubicBezTo>
                        <a:pt x="355" y="91"/>
                        <a:pt x="279" y="16"/>
                        <a:pt x="185" y="16"/>
                      </a:cubicBezTo>
                      <a:close/>
                    </a:path>
                  </a:pathLst>
                </a:custGeom>
                <a:solidFill>
                  <a:srgbClr val="000000">
                    <a:alpha val="24001"/>
                  </a:srgbClr>
                </a:solidFill>
                <a:ln w="9525">
                  <a:noFill/>
                  <a:round/>
                  <a:headEnd/>
                  <a:tailEnd/>
                </a:ln>
              </p:spPr>
              <p:txBody>
                <a:bodyPr/>
                <a:lstStyle/>
                <a:p>
                  <a:pPr>
                    <a:defRPr/>
                  </a:pPr>
                  <a:endParaRPr lang="en-US" sz="1350" kern="0">
                    <a:solidFill>
                      <a:prstClr val="black"/>
                    </a:solidFill>
                  </a:endParaRPr>
                </a:p>
              </p:txBody>
            </p:sp>
            <p:sp>
              <p:nvSpPr>
                <p:cNvPr id="50" name="Oval 322"/>
                <p:cNvSpPr>
                  <a:spLocks noChangeArrowheads="1"/>
                </p:cNvSpPr>
                <p:nvPr/>
              </p:nvSpPr>
              <p:spPr bwMode="auto">
                <a:xfrm>
                  <a:off x="2096" y="1685"/>
                  <a:ext cx="1097" cy="706"/>
                </a:xfrm>
                <a:prstGeom prst="ellipse">
                  <a:avLst/>
                </a:prstGeom>
                <a:gradFill rotWithShape="1">
                  <a:gsLst>
                    <a:gs pos="0">
                      <a:srgbClr val="01405C">
                        <a:lumMod val="25000"/>
                        <a:lumOff val="75000"/>
                        <a:alpha val="39000"/>
                      </a:srgbClr>
                    </a:gs>
                    <a:gs pos="100000">
                      <a:srgbClr val="FFFFFF">
                        <a:gamma/>
                        <a:tint val="0"/>
                        <a:invGamma/>
                        <a:alpha val="0"/>
                      </a:srgbClr>
                    </a:gs>
                  </a:gsLst>
                  <a:lin ang="5400000" scaled="1"/>
                </a:gradFill>
                <a:ln w="9525">
                  <a:noFill/>
                  <a:round/>
                  <a:headEnd/>
                  <a:tailEnd/>
                </a:ln>
              </p:spPr>
              <p:txBody>
                <a:bodyPr/>
                <a:lstStyle/>
                <a:p>
                  <a:pPr>
                    <a:defRPr/>
                  </a:pPr>
                  <a:endParaRPr lang="en-US" sz="1350" kern="0">
                    <a:solidFill>
                      <a:prstClr val="black"/>
                    </a:solidFill>
                  </a:endParaRPr>
                </a:p>
              </p:txBody>
            </p:sp>
            <p:sp>
              <p:nvSpPr>
                <p:cNvPr id="51" name="Freeform 323"/>
                <p:cNvSpPr>
                  <a:spLocks/>
                </p:cNvSpPr>
                <p:nvPr/>
              </p:nvSpPr>
              <p:spPr bwMode="auto">
                <a:xfrm>
                  <a:off x="1975" y="2609"/>
                  <a:ext cx="1340" cy="459"/>
                </a:xfrm>
                <a:custGeom>
                  <a:avLst/>
                  <a:gdLst/>
                  <a:ahLst/>
                  <a:cxnLst>
                    <a:cxn ang="0">
                      <a:pos x="5" y="11"/>
                    </a:cxn>
                    <a:cxn ang="0">
                      <a:pos x="158" y="108"/>
                    </a:cxn>
                    <a:cxn ang="0">
                      <a:pos x="311" y="11"/>
                    </a:cxn>
                    <a:cxn ang="0">
                      <a:pos x="302" y="11"/>
                    </a:cxn>
                    <a:cxn ang="0">
                      <a:pos x="158" y="92"/>
                    </a:cxn>
                    <a:cxn ang="0">
                      <a:pos x="14" y="11"/>
                    </a:cxn>
                    <a:cxn ang="0">
                      <a:pos x="5" y="11"/>
                    </a:cxn>
                  </a:cxnLst>
                  <a:rect l="0" t="0" r="r" b="b"/>
                  <a:pathLst>
                    <a:path w="315" h="108">
                      <a:moveTo>
                        <a:pt x="5" y="11"/>
                      </a:moveTo>
                      <a:cubicBezTo>
                        <a:pt x="33" y="68"/>
                        <a:pt x="91" y="108"/>
                        <a:pt x="158" y="108"/>
                      </a:cubicBezTo>
                      <a:cubicBezTo>
                        <a:pt x="225" y="108"/>
                        <a:pt x="285" y="69"/>
                        <a:pt x="311" y="11"/>
                      </a:cubicBezTo>
                      <a:cubicBezTo>
                        <a:pt x="315" y="3"/>
                        <a:pt x="308" y="2"/>
                        <a:pt x="302" y="11"/>
                      </a:cubicBezTo>
                      <a:cubicBezTo>
                        <a:pt x="273" y="60"/>
                        <a:pt x="219" y="92"/>
                        <a:pt x="158" y="92"/>
                      </a:cubicBezTo>
                      <a:cubicBezTo>
                        <a:pt x="97" y="92"/>
                        <a:pt x="44" y="60"/>
                        <a:pt x="14" y="11"/>
                      </a:cubicBezTo>
                      <a:cubicBezTo>
                        <a:pt x="7" y="0"/>
                        <a:pt x="0" y="1"/>
                        <a:pt x="5" y="11"/>
                      </a:cubicBezTo>
                      <a:close/>
                    </a:path>
                  </a:pathLst>
                </a:custGeom>
                <a:gradFill rotWithShape="1">
                  <a:gsLst>
                    <a:gs pos="0">
                      <a:sysClr val="window" lastClr="FFFFFF">
                        <a:gamma/>
                        <a:tint val="0"/>
                        <a:invGamma/>
                        <a:alpha val="0"/>
                      </a:sysClr>
                    </a:gs>
                    <a:gs pos="100000">
                      <a:sysClr val="window" lastClr="FFFFFF">
                        <a:alpha val="34000"/>
                      </a:sysClr>
                    </a:gs>
                  </a:gsLst>
                  <a:lin ang="5400000" scaled="1"/>
                </a:gradFill>
                <a:ln w="9525">
                  <a:noFill/>
                  <a:round/>
                  <a:headEnd/>
                  <a:tailEnd/>
                </a:ln>
              </p:spPr>
              <p:txBody>
                <a:bodyPr/>
                <a:lstStyle/>
                <a:p>
                  <a:pPr>
                    <a:defRPr/>
                  </a:pPr>
                  <a:endParaRPr lang="en-US" sz="1350" kern="0">
                    <a:solidFill>
                      <a:prstClr val="black"/>
                    </a:solidFill>
                  </a:endParaRPr>
                </a:p>
              </p:txBody>
            </p:sp>
          </p:grpSp>
          <p:sp>
            <p:nvSpPr>
              <p:cNvPr id="47" name="Freeform 37"/>
              <p:cNvSpPr>
                <a:spLocks noEditPoints="1"/>
              </p:cNvSpPr>
              <p:nvPr/>
            </p:nvSpPr>
            <p:spPr bwMode="auto">
              <a:xfrm>
                <a:off x="686493" y="3990193"/>
                <a:ext cx="1042555" cy="948030"/>
              </a:xfrm>
              <a:custGeom>
                <a:avLst/>
                <a:gdLst/>
                <a:ahLst/>
                <a:cxnLst>
                  <a:cxn ang="0">
                    <a:pos x="306" y="91"/>
                  </a:cxn>
                  <a:cxn ang="0">
                    <a:pos x="294" y="79"/>
                  </a:cxn>
                  <a:cxn ang="0">
                    <a:pos x="256" y="79"/>
                  </a:cxn>
                  <a:cxn ang="0">
                    <a:pos x="294" y="64"/>
                  </a:cxn>
                  <a:cxn ang="0">
                    <a:pos x="313" y="72"/>
                  </a:cxn>
                  <a:cxn ang="0">
                    <a:pos x="320" y="91"/>
                  </a:cxn>
                  <a:cxn ang="0">
                    <a:pos x="313" y="143"/>
                  </a:cxn>
                  <a:cxn ang="0">
                    <a:pos x="65" y="135"/>
                  </a:cxn>
                  <a:cxn ang="0">
                    <a:pos x="51" y="93"/>
                  </a:cxn>
                  <a:cxn ang="0">
                    <a:pos x="59" y="74"/>
                  </a:cxn>
                  <a:cxn ang="0">
                    <a:pos x="77" y="66"/>
                  </a:cxn>
                  <a:cxn ang="0">
                    <a:pos x="134" y="73"/>
                  </a:cxn>
                  <a:cxn ang="0">
                    <a:pos x="77" y="81"/>
                  </a:cxn>
                  <a:cxn ang="0">
                    <a:pos x="69" y="84"/>
                  </a:cxn>
                  <a:cxn ang="0">
                    <a:pos x="65" y="93"/>
                  </a:cxn>
                  <a:cxn ang="0">
                    <a:pos x="366" y="277"/>
                  </a:cxn>
                  <a:cxn ang="0">
                    <a:pos x="369" y="341"/>
                  </a:cxn>
                  <a:cxn ang="0">
                    <a:pos x="247" y="335"/>
                  </a:cxn>
                  <a:cxn ang="0">
                    <a:pos x="311" y="283"/>
                  </a:cxn>
                  <a:cxn ang="0">
                    <a:pos x="311" y="252"/>
                  </a:cxn>
                  <a:cxn ang="0">
                    <a:pos x="346" y="219"/>
                  </a:cxn>
                  <a:cxn ang="0">
                    <a:pos x="341" y="178"/>
                  </a:cxn>
                  <a:cxn ang="0">
                    <a:pos x="309" y="158"/>
                  </a:cxn>
                  <a:cxn ang="0">
                    <a:pos x="292" y="169"/>
                  </a:cxn>
                  <a:cxn ang="0">
                    <a:pos x="286" y="173"/>
                  </a:cxn>
                  <a:cxn ang="0">
                    <a:pos x="277" y="212"/>
                  </a:cxn>
                  <a:cxn ang="0">
                    <a:pos x="283" y="226"/>
                  </a:cxn>
                  <a:cxn ang="0">
                    <a:pos x="224" y="53"/>
                  </a:cxn>
                  <a:cxn ang="0">
                    <a:pos x="187" y="87"/>
                  </a:cxn>
                  <a:cxn ang="0">
                    <a:pos x="151" y="53"/>
                  </a:cxn>
                  <a:cxn ang="0">
                    <a:pos x="154" y="24"/>
                  </a:cxn>
                  <a:cxn ang="0">
                    <a:pos x="220" y="44"/>
                  </a:cxn>
                  <a:cxn ang="0">
                    <a:pos x="184" y="114"/>
                  </a:cxn>
                  <a:cxn ang="0">
                    <a:pos x="128" y="112"/>
                  </a:cxn>
                  <a:cxn ang="0">
                    <a:pos x="124" y="176"/>
                  </a:cxn>
                  <a:cxn ang="0">
                    <a:pos x="257" y="170"/>
                  </a:cxn>
                  <a:cxn ang="0">
                    <a:pos x="196" y="142"/>
                  </a:cxn>
                  <a:cxn ang="0">
                    <a:pos x="187" y="104"/>
                  </a:cxn>
                  <a:cxn ang="0">
                    <a:pos x="230" y="155"/>
                  </a:cxn>
                  <a:cxn ang="0">
                    <a:pos x="234" y="278"/>
                  </a:cxn>
                  <a:cxn ang="0">
                    <a:pos x="171" y="292"/>
                  </a:cxn>
                  <a:cxn ang="0">
                    <a:pos x="171" y="258"/>
                  </a:cxn>
                  <a:cxn ang="0">
                    <a:pos x="0" y="335"/>
                  </a:cxn>
                  <a:cxn ang="0">
                    <a:pos x="60" y="284"/>
                  </a:cxn>
                  <a:cxn ang="0">
                    <a:pos x="61" y="299"/>
                  </a:cxn>
                  <a:cxn ang="0">
                    <a:pos x="63" y="298"/>
                  </a:cxn>
                  <a:cxn ang="0">
                    <a:pos x="82" y="260"/>
                  </a:cxn>
                  <a:cxn ang="0">
                    <a:pos x="122" y="339"/>
                  </a:cxn>
                  <a:cxn ang="0">
                    <a:pos x="2" y="339"/>
                  </a:cxn>
                  <a:cxn ang="0">
                    <a:pos x="16" y="237"/>
                  </a:cxn>
                  <a:cxn ang="0">
                    <a:pos x="60" y="165"/>
                  </a:cxn>
                  <a:cxn ang="0">
                    <a:pos x="97" y="216"/>
                  </a:cxn>
                  <a:cxn ang="0">
                    <a:pos x="62" y="252"/>
                  </a:cxn>
                </a:cxnLst>
                <a:rect l="0" t="0" r="r" b="b"/>
                <a:pathLst>
                  <a:path w="375" h="341">
                    <a:moveTo>
                      <a:pt x="306" y="106"/>
                    </a:moveTo>
                    <a:lnTo>
                      <a:pt x="306" y="91"/>
                    </a:lnTo>
                    <a:lnTo>
                      <a:pt x="306" y="91"/>
                    </a:lnTo>
                    <a:lnTo>
                      <a:pt x="306" y="91"/>
                    </a:lnTo>
                    <a:cubicBezTo>
                      <a:pt x="306" y="88"/>
                      <a:pt x="304" y="85"/>
                      <a:pt x="302" y="82"/>
                    </a:cubicBezTo>
                    <a:cubicBezTo>
                      <a:pt x="300" y="80"/>
                      <a:pt x="297" y="79"/>
                      <a:pt x="294" y="79"/>
                    </a:cubicBezTo>
                    <a:lnTo>
                      <a:pt x="294" y="79"/>
                    </a:lnTo>
                    <a:lnTo>
                      <a:pt x="294" y="79"/>
                    </a:lnTo>
                    <a:lnTo>
                      <a:pt x="256" y="79"/>
                    </a:lnTo>
                    <a:cubicBezTo>
                      <a:pt x="252" y="79"/>
                      <a:pt x="249" y="76"/>
                      <a:pt x="249" y="72"/>
                    </a:cubicBezTo>
                    <a:cubicBezTo>
                      <a:pt x="249" y="68"/>
                      <a:pt x="252" y="64"/>
                      <a:pt x="256" y="64"/>
                    </a:cubicBezTo>
                    <a:lnTo>
                      <a:pt x="294" y="64"/>
                    </a:lnTo>
                    <a:lnTo>
                      <a:pt x="294" y="64"/>
                    </a:lnTo>
                    <a:lnTo>
                      <a:pt x="294" y="64"/>
                    </a:lnTo>
                    <a:cubicBezTo>
                      <a:pt x="301" y="64"/>
                      <a:pt x="308" y="67"/>
                      <a:pt x="313" y="72"/>
                    </a:cubicBezTo>
                    <a:cubicBezTo>
                      <a:pt x="317" y="77"/>
                      <a:pt x="320" y="84"/>
                      <a:pt x="320" y="91"/>
                    </a:cubicBezTo>
                    <a:lnTo>
                      <a:pt x="320" y="91"/>
                    </a:lnTo>
                    <a:lnTo>
                      <a:pt x="320" y="91"/>
                    </a:lnTo>
                    <a:lnTo>
                      <a:pt x="320" y="106"/>
                    </a:lnTo>
                    <a:lnTo>
                      <a:pt x="340" y="106"/>
                    </a:lnTo>
                    <a:lnTo>
                      <a:pt x="313" y="143"/>
                    </a:lnTo>
                    <a:lnTo>
                      <a:pt x="286" y="106"/>
                    </a:lnTo>
                    <a:lnTo>
                      <a:pt x="306" y="106"/>
                    </a:lnTo>
                    <a:close/>
                    <a:moveTo>
                      <a:pt x="65" y="135"/>
                    </a:moveTo>
                    <a:cubicBezTo>
                      <a:pt x="65" y="139"/>
                      <a:pt x="62" y="143"/>
                      <a:pt x="58" y="143"/>
                    </a:cubicBezTo>
                    <a:cubicBezTo>
                      <a:pt x="54" y="143"/>
                      <a:pt x="51" y="139"/>
                      <a:pt x="51" y="135"/>
                    </a:cubicBezTo>
                    <a:lnTo>
                      <a:pt x="51" y="93"/>
                    </a:lnTo>
                    <a:lnTo>
                      <a:pt x="51" y="93"/>
                    </a:lnTo>
                    <a:lnTo>
                      <a:pt x="51" y="93"/>
                    </a:lnTo>
                    <a:cubicBezTo>
                      <a:pt x="51" y="85"/>
                      <a:pt x="54" y="79"/>
                      <a:pt x="59" y="74"/>
                    </a:cubicBezTo>
                    <a:cubicBezTo>
                      <a:pt x="63" y="69"/>
                      <a:pt x="70" y="66"/>
                      <a:pt x="77" y="66"/>
                    </a:cubicBezTo>
                    <a:lnTo>
                      <a:pt x="77" y="66"/>
                    </a:lnTo>
                    <a:lnTo>
                      <a:pt x="77" y="66"/>
                    </a:lnTo>
                    <a:lnTo>
                      <a:pt x="97" y="66"/>
                    </a:lnTo>
                    <a:lnTo>
                      <a:pt x="97" y="46"/>
                    </a:lnTo>
                    <a:lnTo>
                      <a:pt x="134" y="73"/>
                    </a:lnTo>
                    <a:lnTo>
                      <a:pt x="97" y="101"/>
                    </a:lnTo>
                    <a:lnTo>
                      <a:pt x="97" y="81"/>
                    </a:lnTo>
                    <a:lnTo>
                      <a:pt x="77" y="81"/>
                    </a:lnTo>
                    <a:lnTo>
                      <a:pt x="77" y="81"/>
                    </a:lnTo>
                    <a:lnTo>
                      <a:pt x="77" y="81"/>
                    </a:lnTo>
                    <a:cubicBezTo>
                      <a:pt x="74" y="81"/>
                      <a:pt x="71" y="82"/>
                      <a:pt x="69" y="84"/>
                    </a:cubicBezTo>
                    <a:cubicBezTo>
                      <a:pt x="67" y="86"/>
                      <a:pt x="65" y="89"/>
                      <a:pt x="65" y="93"/>
                    </a:cubicBezTo>
                    <a:lnTo>
                      <a:pt x="65" y="93"/>
                    </a:lnTo>
                    <a:lnTo>
                      <a:pt x="65" y="93"/>
                    </a:lnTo>
                    <a:lnTo>
                      <a:pt x="65" y="135"/>
                    </a:lnTo>
                    <a:close/>
                    <a:moveTo>
                      <a:pt x="338" y="260"/>
                    </a:moveTo>
                    <a:cubicBezTo>
                      <a:pt x="350" y="264"/>
                      <a:pt x="360" y="266"/>
                      <a:pt x="366" y="277"/>
                    </a:cubicBezTo>
                    <a:cubicBezTo>
                      <a:pt x="371" y="289"/>
                      <a:pt x="374" y="314"/>
                      <a:pt x="375" y="335"/>
                    </a:cubicBezTo>
                    <a:cubicBezTo>
                      <a:pt x="375" y="337"/>
                      <a:pt x="375" y="338"/>
                      <a:pt x="373" y="339"/>
                    </a:cubicBezTo>
                    <a:cubicBezTo>
                      <a:pt x="372" y="340"/>
                      <a:pt x="371" y="341"/>
                      <a:pt x="369" y="341"/>
                    </a:cubicBezTo>
                    <a:lnTo>
                      <a:pt x="253" y="341"/>
                    </a:lnTo>
                    <a:cubicBezTo>
                      <a:pt x="251" y="341"/>
                      <a:pt x="250" y="340"/>
                      <a:pt x="249" y="339"/>
                    </a:cubicBezTo>
                    <a:cubicBezTo>
                      <a:pt x="247" y="338"/>
                      <a:pt x="247" y="337"/>
                      <a:pt x="247" y="335"/>
                    </a:cubicBezTo>
                    <a:cubicBezTo>
                      <a:pt x="248" y="314"/>
                      <a:pt x="251" y="289"/>
                      <a:pt x="256" y="277"/>
                    </a:cubicBezTo>
                    <a:cubicBezTo>
                      <a:pt x="262" y="266"/>
                      <a:pt x="272" y="264"/>
                      <a:pt x="284" y="260"/>
                    </a:cubicBezTo>
                    <a:lnTo>
                      <a:pt x="311" y="283"/>
                    </a:lnTo>
                    <a:lnTo>
                      <a:pt x="338" y="260"/>
                    </a:lnTo>
                    <a:close/>
                    <a:moveTo>
                      <a:pt x="283" y="226"/>
                    </a:moveTo>
                    <a:cubicBezTo>
                      <a:pt x="289" y="240"/>
                      <a:pt x="299" y="252"/>
                      <a:pt x="311" y="252"/>
                    </a:cubicBezTo>
                    <a:cubicBezTo>
                      <a:pt x="323" y="252"/>
                      <a:pt x="333" y="240"/>
                      <a:pt x="339" y="226"/>
                    </a:cubicBezTo>
                    <a:cubicBezTo>
                      <a:pt x="340" y="226"/>
                      <a:pt x="342" y="226"/>
                      <a:pt x="343" y="225"/>
                    </a:cubicBezTo>
                    <a:cubicBezTo>
                      <a:pt x="344" y="223"/>
                      <a:pt x="345" y="221"/>
                      <a:pt x="346" y="219"/>
                    </a:cubicBezTo>
                    <a:cubicBezTo>
                      <a:pt x="347" y="217"/>
                      <a:pt x="347" y="215"/>
                      <a:pt x="346" y="212"/>
                    </a:cubicBezTo>
                    <a:cubicBezTo>
                      <a:pt x="346" y="211"/>
                      <a:pt x="345" y="211"/>
                      <a:pt x="344" y="210"/>
                    </a:cubicBezTo>
                    <a:cubicBezTo>
                      <a:pt x="349" y="199"/>
                      <a:pt x="348" y="188"/>
                      <a:pt x="341" y="178"/>
                    </a:cubicBezTo>
                    <a:cubicBezTo>
                      <a:pt x="333" y="169"/>
                      <a:pt x="321" y="164"/>
                      <a:pt x="309" y="165"/>
                    </a:cubicBezTo>
                    <a:lnTo>
                      <a:pt x="308" y="165"/>
                    </a:lnTo>
                    <a:cubicBezTo>
                      <a:pt x="309" y="163"/>
                      <a:pt x="309" y="161"/>
                      <a:pt x="309" y="158"/>
                    </a:cubicBezTo>
                    <a:cubicBezTo>
                      <a:pt x="308" y="157"/>
                      <a:pt x="301" y="165"/>
                      <a:pt x="300" y="164"/>
                    </a:cubicBezTo>
                    <a:cubicBezTo>
                      <a:pt x="300" y="163"/>
                      <a:pt x="296" y="155"/>
                      <a:pt x="296" y="158"/>
                    </a:cubicBezTo>
                    <a:cubicBezTo>
                      <a:pt x="295" y="163"/>
                      <a:pt x="293" y="167"/>
                      <a:pt x="292" y="169"/>
                    </a:cubicBezTo>
                    <a:lnTo>
                      <a:pt x="292" y="169"/>
                    </a:lnTo>
                    <a:cubicBezTo>
                      <a:pt x="289" y="167"/>
                      <a:pt x="280" y="164"/>
                      <a:pt x="282" y="166"/>
                    </a:cubicBezTo>
                    <a:cubicBezTo>
                      <a:pt x="284" y="169"/>
                      <a:pt x="285" y="172"/>
                      <a:pt x="286" y="173"/>
                    </a:cubicBezTo>
                    <a:cubicBezTo>
                      <a:pt x="283" y="176"/>
                      <a:pt x="281" y="178"/>
                      <a:pt x="279" y="182"/>
                    </a:cubicBezTo>
                    <a:cubicBezTo>
                      <a:pt x="274" y="191"/>
                      <a:pt x="273" y="202"/>
                      <a:pt x="278" y="211"/>
                    </a:cubicBezTo>
                    <a:cubicBezTo>
                      <a:pt x="277" y="211"/>
                      <a:pt x="277" y="211"/>
                      <a:pt x="277" y="212"/>
                    </a:cubicBezTo>
                    <a:cubicBezTo>
                      <a:pt x="276" y="215"/>
                      <a:pt x="276" y="217"/>
                      <a:pt x="277" y="219"/>
                    </a:cubicBezTo>
                    <a:cubicBezTo>
                      <a:pt x="278" y="221"/>
                      <a:pt x="279" y="223"/>
                      <a:pt x="280" y="225"/>
                    </a:cubicBezTo>
                    <a:cubicBezTo>
                      <a:pt x="281" y="226"/>
                      <a:pt x="282" y="226"/>
                      <a:pt x="283" y="226"/>
                    </a:cubicBezTo>
                    <a:close/>
                    <a:moveTo>
                      <a:pt x="220" y="44"/>
                    </a:moveTo>
                    <a:cubicBezTo>
                      <a:pt x="222" y="44"/>
                      <a:pt x="224" y="44"/>
                      <a:pt x="224" y="46"/>
                    </a:cubicBezTo>
                    <a:cubicBezTo>
                      <a:pt x="225" y="49"/>
                      <a:pt x="225" y="51"/>
                      <a:pt x="224" y="53"/>
                    </a:cubicBezTo>
                    <a:cubicBezTo>
                      <a:pt x="223" y="55"/>
                      <a:pt x="220" y="57"/>
                      <a:pt x="219" y="59"/>
                    </a:cubicBezTo>
                    <a:cubicBezTo>
                      <a:pt x="218" y="60"/>
                      <a:pt x="217" y="60"/>
                      <a:pt x="215" y="60"/>
                    </a:cubicBezTo>
                    <a:cubicBezTo>
                      <a:pt x="210" y="74"/>
                      <a:pt x="200" y="87"/>
                      <a:pt x="187" y="87"/>
                    </a:cubicBezTo>
                    <a:cubicBezTo>
                      <a:pt x="175" y="87"/>
                      <a:pt x="165" y="74"/>
                      <a:pt x="159" y="60"/>
                    </a:cubicBezTo>
                    <a:cubicBezTo>
                      <a:pt x="159" y="60"/>
                      <a:pt x="157" y="60"/>
                      <a:pt x="156" y="59"/>
                    </a:cubicBezTo>
                    <a:cubicBezTo>
                      <a:pt x="155" y="57"/>
                      <a:pt x="152" y="55"/>
                      <a:pt x="151" y="53"/>
                    </a:cubicBezTo>
                    <a:cubicBezTo>
                      <a:pt x="150" y="51"/>
                      <a:pt x="150" y="49"/>
                      <a:pt x="151" y="46"/>
                    </a:cubicBezTo>
                    <a:cubicBezTo>
                      <a:pt x="151" y="44"/>
                      <a:pt x="153" y="44"/>
                      <a:pt x="155" y="44"/>
                    </a:cubicBezTo>
                    <a:cubicBezTo>
                      <a:pt x="153" y="38"/>
                      <a:pt x="152" y="30"/>
                      <a:pt x="154" y="24"/>
                    </a:cubicBezTo>
                    <a:cubicBezTo>
                      <a:pt x="157" y="8"/>
                      <a:pt x="173" y="0"/>
                      <a:pt x="187" y="0"/>
                    </a:cubicBezTo>
                    <a:cubicBezTo>
                      <a:pt x="200" y="0"/>
                      <a:pt x="208" y="3"/>
                      <a:pt x="211" y="10"/>
                    </a:cubicBezTo>
                    <a:cubicBezTo>
                      <a:pt x="223" y="15"/>
                      <a:pt x="224" y="28"/>
                      <a:pt x="220" y="44"/>
                    </a:cubicBezTo>
                    <a:close/>
                    <a:moveTo>
                      <a:pt x="187" y="104"/>
                    </a:moveTo>
                    <a:lnTo>
                      <a:pt x="182" y="107"/>
                    </a:lnTo>
                    <a:lnTo>
                      <a:pt x="184" y="114"/>
                    </a:lnTo>
                    <a:lnTo>
                      <a:pt x="179" y="142"/>
                    </a:lnTo>
                    <a:cubicBezTo>
                      <a:pt x="172" y="128"/>
                      <a:pt x="165" y="110"/>
                      <a:pt x="161" y="95"/>
                    </a:cubicBezTo>
                    <a:cubicBezTo>
                      <a:pt x="150" y="99"/>
                      <a:pt x="133" y="101"/>
                      <a:pt x="128" y="112"/>
                    </a:cubicBezTo>
                    <a:cubicBezTo>
                      <a:pt x="122" y="124"/>
                      <a:pt x="119" y="149"/>
                      <a:pt x="118" y="170"/>
                    </a:cubicBezTo>
                    <a:cubicBezTo>
                      <a:pt x="118" y="172"/>
                      <a:pt x="119" y="173"/>
                      <a:pt x="120" y="174"/>
                    </a:cubicBezTo>
                    <a:cubicBezTo>
                      <a:pt x="121" y="175"/>
                      <a:pt x="122" y="176"/>
                      <a:pt x="124" y="176"/>
                    </a:cubicBezTo>
                    <a:lnTo>
                      <a:pt x="251" y="176"/>
                    </a:lnTo>
                    <a:cubicBezTo>
                      <a:pt x="253" y="176"/>
                      <a:pt x="254" y="175"/>
                      <a:pt x="255" y="174"/>
                    </a:cubicBezTo>
                    <a:cubicBezTo>
                      <a:pt x="256" y="173"/>
                      <a:pt x="257" y="172"/>
                      <a:pt x="257" y="170"/>
                    </a:cubicBezTo>
                    <a:cubicBezTo>
                      <a:pt x="256" y="149"/>
                      <a:pt x="253" y="124"/>
                      <a:pt x="247" y="112"/>
                    </a:cubicBezTo>
                    <a:cubicBezTo>
                      <a:pt x="242" y="101"/>
                      <a:pt x="225" y="99"/>
                      <a:pt x="214" y="95"/>
                    </a:cubicBezTo>
                    <a:cubicBezTo>
                      <a:pt x="210" y="110"/>
                      <a:pt x="203" y="128"/>
                      <a:pt x="196" y="142"/>
                    </a:cubicBezTo>
                    <a:lnTo>
                      <a:pt x="191" y="114"/>
                    </a:lnTo>
                    <a:lnTo>
                      <a:pt x="193" y="107"/>
                    </a:lnTo>
                    <a:lnTo>
                      <a:pt x="187" y="104"/>
                    </a:lnTo>
                    <a:close/>
                    <a:moveTo>
                      <a:pt x="211" y="149"/>
                    </a:moveTo>
                    <a:lnTo>
                      <a:pt x="230" y="149"/>
                    </a:lnTo>
                    <a:lnTo>
                      <a:pt x="230" y="155"/>
                    </a:lnTo>
                    <a:lnTo>
                      <a:pt x="211" y="155"/>
                    </a:lnTo>
                    <a:lnTo>
                      <a:pt x="211" y="149"/>
                    </a:lnTo>
                    <a:close/>
                    <a:moveTo>
                      <a:pt x="234" y="278"/>
                    </a:moveTo>
                    <a:cubicBezTo>
                      <a:pt x="238" y="278"/>
                      <a:pt x="241" y="281"/>
                      <a:pt x="241" y="285"/>
                    </a:cubicBezTo>
                    <a:cubicBezTo>
                      <a:pt x="241" y="289"/>
                      <a:pt x="238" y="292"/>
                      <a:pt x="234" y="292"/>
                    </a:cubicBezTo>
                    <a:lnTo>
                      <a:pt x="171" y="292"/>
                    </a:lnTo>
                    <a:lnTo>
                      <a:pt x="171" y="312"/>
                    </a:lnTo>
                    <a:lnTo>
                      <a:pt x="134" y="285"/>
                    </a:lnTo>
                    <a:lnTo>
                      <a:pt x="171" y="258"/>
                    </a:lnTo>
                    <a:lnTo>
                      <a:pt x="171" y="278"/>
                    </a:lnTo>
                    <a:lnTo>
                      <a:pt x="234" y="278"/>
                    </a:lnTo>
                    <a:close/>
                    <a:moveTo>
                      <a:pt x="0" y="335"/>
                    </a:moveTo>
                    <a:cubicBezTo>
                      <a:pt x="0" y="316"/>
                      <a:pt x="3" y="296"/>
                      <a:pt x="9" y="277"/>
                    </a:cubicBezTo>
                    <a:cubicBezTo>
                      <a:pt x="12" y="268"/>
                      <a:pt x="27" y="263"/>
                      <a:pt x="42" y="260"/>
                    </a:cubicBezTo>
                    <a:cubicBezTo>
                      <a:pt x="47" y="274"/>
                      <a:pt x="53" y="282"/>
                      <a:pt x="60" y="284"/>
                    </a:cubicBezTo>
                    <a:lnTo>
                      <a:pt x="60" y="289"/>
                    </a:lnTo>
                    <a:cubicBezTo>
                      <a:pt x="60" y="292"/>
                      <a:pt x="60" y="295"/>
                      <a:pt x="60" y="298"/>
                    </a:cubicBezTo>
                    <a:cubicBezTo>
                      <a:pt x="60" y="298"/>
                      <a:pt x="61" y="299"/>
                      <a:pt x="61" y="299"/>
                    </a:cubicBezTo>
                    <a:cubicBezTo>
                      <a:pt x="61" y="299"/>
                      <a:pt x="61" y="299"/>
                      <a:pt x="62" y="299"/>
                    </a:cubicBezTo>
                    <a:cubicBezTo>
                      <a:pt x="62" y="299"/>
                      <a:pt x="63" y="299"/>
                      <a:pt x="63" y="299"/>
                    </a:cubicBezTo>
                    <a:cubicBezTo>
                      <a:pt x="63" y="299"/>
                      <a:pt x="63" y="298"/>
                      <a:pt x="63" y="298"/>
                    </a:cubicBezTo>
                    <a:cubicBezTo>
                      <a:pt x="63" y="295"/>
                      <a:pt x="64" y="292"/>
                      <a:pt x="64" y="289"/>
                    </a:cubicBezTo>
                    <a:lnTo>
                      <a:pt x="64" y="284"/>
                    </a:lnTo>
                    <a:cubicBezTo>
                      <a:pt x="70" y="282"/>
                      <a:pt x="76" y="274"/>
                      <a:pt x="82" y="260"/>
                    </a:cubicBezTo>
                    <a:cubicBezTo>
                      <a:pt x="96" y="263"/>
                      <a:pt x="112" y="268"/>
                      <a:pt x="114" y="277"/>
                    </a:cubicBezTo>
                    <a:cubicBezTo>
                      <a:pt x="120" y="296"/>
                      <a:pt x="123" y="316"/>
                      <a:pt x="124" y="335"/>
                    </a:cubicBezTo>
                    <a:cubicBezTo>
                      <a:pt x="124" y="337"/>
                      <a:pt x="123" y="338"/>
                      <a:pt x="122" y="339"/>
                    </a:cubicBezTo>
                    <a:cubicBezTo>
                      <a:pt x="121" y="340"/>
                      <a:pt x="120" y="341"/>
                      <a:pt x="118" y="341"/>
                    </a:cubicBezTo>
                    <a:cubicBezTo>
                      <a:pt x="81" y="341"/>
                      <a:pt x="43" y="341"/>
                      <a:pt x="6" y="341"/>
                    </a:cubicBezTo>
                    <a:cubicBezTo>
                      <a:pt x="4" y="341"/>
                      <a:pt x="3" y="340"/>
                      <a:pt x="2" y="339"/>
                    </a:cubicBezTo>
                    <a:cubicBezTo>
                      <a:pt x="1" y="338"/>
                      <a:pt x="0" y="337"/>
                      <a:pt x="0" y="335"/>
                    </a:cubicBezTo>
                    <a:close/>
                    <a:moveTo>
                      <a:pt x="43" y="242"/>
                    </a:moveTo>
                    <a:cubicBezTo>
                      <a:pt x="35" y="241"/>
                      <a:pt x="23" y="240"/>
                      <a:pt x="16" y="237"/>
                    </a:cubicBezTo>
                    <a:cubicBezTo>
                      <a:pt x="22" y="231"/>
                      <a:pt x="26" y="224"/>
                      <a:pt x="26" y="214"/>
                    </a:cubicBezTo>
                    <a:cubicBezTo>
                      <a:pt x="26" y="211"/>
                      <a:pt x="26" y="206"/>
                      <a:pt x="26" y="202"/>
                    </a:cubicBezTo>
                    <a:cubicBezTo>
                      <a:pt x="26" y="182"/>
                      <a:pt x="41" y="166"/>
                      <a:pt x="60" y="165"/>
                    </a:cubicBezTo>
                    <a:cubicBezTo>
                      <a:pt x="61" y="165"/>
                      <a:pt x="62" y="165"/>
                      <a:pt x="64" y="165"/>
                    </a:cubicBezTo>
                    <a:cubicBezTo>
                      <a:pt x="83" y="166"/>
                      <a:pt x="97" y="182"/>
                      <a:pt x="97" y="202"/>
                    </a:cubicBezTo>
                    <a:cubicBezTo>
                      <a:pt x="97" y="207"/>
                      <a:pt x="97" y="211"/>
                      <a:pt x="97" y="216"/>
                    </a:cubicBezTo>
                    <a:cubicBezTo>
                      <a:pt x="98" y="225"/>
                      <a:pt x="102" y="231"/>
                      <a:pt x="108" y="237"/>
                    </a:cubicBezTo>
                    <a:cubicBezTo>
                      <a:pt x="101" y="240"/>
                      <a:pt x="89" y="241"/>
                      <a:pt x="80" y="242"/>
                    </a:cubicBezTo>
                    <a:cubicBezTo>
                      <a:pt x="75" y="248"/>
                      <a:pt x="69" y="252"/>
                      <a:pt x="62" y="252"/>
                    </a:cubicBezTo>
                    <a:cubicBezTo>
                      <a:pt x="55" y="252"/>
                      <a:pt x="48" y="248"/>
                      <a:pt x="43" y="242"/>
                    </a:cubicBezTo>
                    <a:close/>
                  </a:path>
                </a:pathLst>
              </a:custGeom>
              <a:solidFill>
                <a:sysClr val="window" lastClr="FFFFFF"/>
              </a:solidFill>
              <a:ln w="9525">
                <a:noFill/>
                <a:round/>
                <a:headEnd/>
                <a:tailEnd/>
              </a:ln>
              <a:effectLst>
                <a:outerShdw blurRad="38100" dist="38100" dir="5400000" algn="ctr" rotWithShape="0">
                  <a:srgbClr val="000000"/>
                </a:outerShdw>
              </a:effec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grpSp>
          <p:nvGrpSpPr>
            <p:cNvPr id="52" name="Group 51"/>
            <p:cNvGrpSpPr/>
            <p:nvPr/>
          </p:nvGrpSpPr>
          <p:grpSpPr>
            <a:xfrm>
              <a:off x="6350821" y="1763879"/>
              <a:ext cx="1091327" cy="1091327"/>
              <a:chOff x="2164670" y="3852335"/>
              <a:chExt cx="1455102" cy="1455102"/>
            </a:xfrm>
          </p:grpSpPr>
          <p:grpSp>
            <p:nvGrpSpPr>
              <p:cNvPr id="53" name="Group 319"/>
              <p:cNvGrpSpPr>
                <a:grpSpLocks/>
              </p:cNvGrpSpPr>
              <p:nvPr/>
            </p:nvGrpSpPr>
            <p:grpSpPr bwMode="auto">
              <a:xfrm>
                <a:off x="2164670" y="3852335"/>
                <a:ext cx="1455102" cy="1455102"/>
                <a:chOff x="1858" y="1605"/>
                <a:chExt cx="1574" cy="1574"/>
              </a:xfrm>
            </p:grpSpPr>
            <p:sp>
              <p:nvSpPr>
                <p:cNvPr id="55" name="Oval 320"/>
                <p:cNvSpPr>
                  <a:spLocks noChangeArrowheads="1"/>
                </p:cNvSpPr>
                <p:nvPr/>
              </p:nvSpPr>
              <p:spPr bwMode="auto">
                <a:xfrm>
                  <a:off x="1858" y="1605"/>
                  <a:ext cx="1574" cy="1574"/>
                </a:xfrm>
                <a:prstGeom prst="ellipse">
                  <a:avLst/>
                </a:prstGeom>
                <a:gradFill rotWithShape="1">
                  <a:gsLst>
                    <a:gs pos="0">
                      <a:srgbClr val="01405C"/>
                    </a:gs>
                    <a:gs pos="100000">
                      <a:srgbClr val="01405C">
                        <a:gamma/>
                        <a:shade val="72941"/>
                        <a:invGamma/>
                      </a:srgbClr>
                    </a:gs>
                  </a:gsLst>
                  <a:path path="shape">
                    <a:fillToRect l="50000" t="50000" r="50000" b="50000"/>
                  </a:path>
                </a:gradFill>
                <a:ln w="9525">
                  <a:noFill/>
                  <a:round/>
                  <a:headEnd/>
                  <a:tailEnd/>
                </a:ln>
              </p:spPr>
              <p:txBody>
                <a:bodyPr/>
                <a:lstStyle/>
                <a:p>
                  <a:pPr>
                    <a:defRPr/>
                  </a:pPr>
                  <a:endParaRPr lang="en-US" sz="1350" kern="0">
                    <a:solidFill>
                      <a:prstClr val="black"/>
                    </a:solidFill>
                  </a:endParaRPr>
                </a:p>
              </p:txBody>
            </p:sp>
            <p:sp>
              <p:nvSpPr>
                <p:cNvPr id="56" name="Freeform 321"/>
                <p:cNvSpPr>
                  <a:spLocks noEditPoints="1"/>
                </p:cNvSpPr>
                <p:nvPr/>
              </p:nvSpPr>
              <p:spPr bwMode="auto">
                <a:xfrm>
                  <a:off x="1858" y="1605"/>
                  <a:ext cx="1574" cy="1574"/>
                </a:xfrm>
                <a:custGeom>
                  <a:avLst/>
                  <a:gdLst/>
                  <a:ahLst/>
                  <a:cxnLst>
                    <a:cxn ang="0">
                      <a:pos x="370" y="185"/>
                    </a:cxn>
                    <a:cxn ang="0">
                      <a:pos x="185" y="370"/>
                    </a:cxn>
                    <a:cxn ang="0">
                      <a:pos x="0" y="185"/>
                    </a:cxn>
                    <a:cxn ang="0">
                      <a:pos x="185" y="0"/>
                    </a:cxn>
                    <a:cxn ang="0">
                      <a:pos x="370" y="185"/>
                    </a:cxn>
                    <a:cxn ang="0">
                      <a:pos x="185" y="16"/>
                    </a:cxn>
                    <a:cxn ang="0">
                      <a:pos x="15" y="183"/>
                    </a:cxn>
                    <a:cxn ang="0">
                      <a:pos x="185" y="354"/>
                    </a:cxn>
                    <a:cxn ang="0">
                      <a:pos x="355" y="183"/>
                    </a:cxn>
                    <a:cxn ang="0">
                      <a:pos x="185" y="16"/>
                    </a:cxn>
                  </a:cxnLst>
                  <a:rect l="0" t="0" r="r" b="b"/>
                  <a:pathLst>
                    <a:path w="370" h="370">
                      <a:moveTo>
                        <a:pt x="370" y="185"/>
                      </a:moveTo>
                      <a:cubicBezTo>
                        <a:pt x="370" y="287"/>
                        <a:pt x="287" y="370"/>
                        <a:pt x="185" y="370"/>
                      </a:cubicBezTo>
                      <a:cubicBezTo>
                        <a:pt x="83" y="370"/>
                        <a:pt x="0" y="287"/>
                        <a:pt x="0" y="185"/>
                      </a:cubicBezTo>
                      <a:cubicBezTo>
                        <a:pt x="0" y="83"/>
                        <a:pt x="83" y="0"/>
                        <a:pt x="185" y="0"/>
                      </a:cubicBezTo>
                      <a:cubicBezTo>
                        <a:pt x="287" y="0"/>
                        <a:pt x="370" y="83"/>
                        <a:pt x="370" y="185"/>
                      </a:cubicBezTo>
                      <a:close/>
                      <a:moveTo>
                        <a:pt x="185" y="16"/>
                      </a:moveTo>
                      <a:cubicBezTo>
                        <a:pt x="91" y="16"/>
                        <a:pt x="15" y="91"/>
                        <a:pt x="15" y="183"/>
                      </a:cubicBezTo>
                      <a:cubicBezTo>
                        <a:pt x="15" y="275"/>
                        <a:pt x="91" y="354"/>
                        <a:pt x="185" y="354"/>
                      </a:cubicBezTo>
                      <a:cubicBezTo>
                        <a:pt x="279" y="354"/>
                        <a:pt x="355" y="275"/>
                        <a:pt x="355" y="183"/>
                      </a:cubicBezTo>
                      <a:cubicBezTo>
                        <a:pt x="355" y="91"/>
                        <a:pt x="279" y="16"/>
                        <a:pt x="185" y="16"/>
                      </a:cubicBezTo>
                      <a:close/>
                    </a:path>
                  </a:pathLst>
                </a:custGeom>
                <a:solidFill>
                  <a:srgbClr val="000000">
                    <a:alpha val="24001"/>
                  </a:srgbClr>
                </a:solidFill>
                <a:ln w="9525">
                  <a:noFill/>
                  <a:round/>
                  <a:headEnd/>
                  <a:tailEnd/>
                </a:ln>
              </p:spPr>
              <p:txBody>
                <a:bodyPr/>
                <a:lstStyle/>
                <a:p>
                  <a:pPr>
                    <a:defRPr/>
                  </a:pPr>
                  <a:endParaRPr lang="en-US" sz="1350" kern="0">
                    <a:solidFill>
                      <a:prstClr val="black"/>
                    </a:solidFill>
                  </a:endParaRPr>
                </a:p>
              </p:txBody>
            </p:sp>
            <p:sp>
              <p:nvSpPr>
                <p:cNvPr id="57" name="Oval 322"/>
                <p:cNvSpPr>
                  <a:spLocks noChangeArrowheads="1"/>
                </p:cNvSpPr>
                <p:nvPr/>
              </p:nvSpPr>
              <p:spPr bwMode="auto">
                <a:xfrm>
                  <a:off x="2096" y="1685"/>
                  <a:ext cx="1097" cy="706"/>
                </a:xfrm>
                <a:prstGeom prst="ellipse">
                  <a:avLst/>
                </a:prstGeom>
                <a:gradFill rotWithShape="1">
                  <a:gsLst>
                    <a:gs pos="0">
                      <a:srgbClr val="01405C">
                        <a:lumMod val="25000"/>
                        <a:lumOff val="75000"/>
                        <a:alpha val="39000"/>
                      </a:srgbClr>
                    </a:gs>
                    <a:gs pos="100000">
                      <a:srgbClr val="FFFFFF">
                        <a:gamma/>
                        <a:tint val="0"/>
                        <a:invGamma/>
                        <a:alpha val="0"/>
                      </a:srgbClr>
                    </a:gs>
                  </a:gsLst>
                  <a:lin ang="5400000" scaled="1"/>
                </a:gradFill>
                <a:ln w="9525">
                  <a:noFill/>
                  <a:round/>
                  <a:headEnd/>
                  <a:tailEnd/>
                </a:ln>
              </p:spPr>
              <p:txBody>
                <a:bodyPr/>
                <a:lstStyle/>
                <a:p>
                  <a:pPr>
                    <a:defRPr/>
                  </a:pPr>
                  <a:endParaRPr lang="en-US" sz="1350" kern="0">
                    <a:solidFill>
                      <a:prstClr val="black"/>
                    </a:solidFill>
                  </a:endParaRPr>
                </a:p>
              </p:txBody>
            </p:sp>
            <p:sp>
              <p:nvSpPr>
                <p:cNvPr id="58" name="Freeform 323"/>
                <p:cNvSpPr>
                  <a:spLocks/>
                </p:cNvSpPr>
                <p:nvPr/>
              </p:nvSpPr>
              <p:spPr bwMode="auto">
                <a:xfrm>
                  <a:off x="1975" y="2609"/>
                  <a:ext cx="1340" cy="459"/>
                </a:xfrm>
                <a:custGeom>
                  <a:avLst/>
                  <a:gdLst/>
                  <a:ahLst/>
                  <a:cxnLst>
                    <a:cxn ang="0">
                      <a:pos x="5" y="11"/>
                    </a:cxn>
                    <a:cxn ang="0">
                      <a:pos x="158" y="108"/>
                    </a:cxn>
                    <a:cxn ang="0">
                      <a:pos x="311" y="11"/>
                    </a:cxn>
                    <a:cxn ang="0">
                      <a:pos x="302" y="11"/>
                    </a:cxn>
                    <a:cxn ang="0">
                      <a:pos x="158" y="92"/>
                    </a:cxn>
                    <a:cxn ang="0">
                      <a:pos x="14" y="11"/>
                    </a:cxn>
                    <a:cxn ang="0">
                      <a:pos x="5" y="11"/>
                    </a:cxn>
                  </a:cxnLst>
                  <a:rect l="0" t="0" r="r" b="b"/>
                  <a:pathLst>
                    <a:path w="315" h="108">
                      <a:moveTo>
                        <a:pt x="5" y="11"/>
                      </a:moveTo>
                      <a:cubicBezTo>
                        <a:pt x="33" y="68"/>
                        <a:pt x="91" y="108"/>
                        <a:pt x="158" y="108"/>
                      </a:cubicBezTo>
                      <a:cubicBezTo>
                        <a:pt x="225" y="108"/>
                        <a:pt x="285" y="69"/>
                        <a:pt x="311" y="11"/>
                      </a:cubicBezTo>
                      <a:cubicBezTo>
                        <a:pt x="315" y="3"/>
                        <a:pt x="308" y="2"/>
                        <a:pt x="302" y="11"/>
                      </a:cubicBezTo>
                      <a:cubicBezTo>
                        <a:pt x="273" y="60"/>
                        <a:pt x="219" y="92"/>
                        <a:pt x="158" y="92"/>
                      </a:cubicBezTo>
                      <a:cubicBezTo>
                        <a:pt x="97" y="92"/>
                        <a:pt x="44" y="60"/>
                        <a:pt x="14" y="11"/>
                      </a:cubicBezTo>
                      <a:cubicBezTo>
                        <a:pt x="7" y="0"/>
                        <a:pt x="0" y="1"/>
                        <a:pt x="5" y="11"/>
                      </a:cubicBezTo>
                      <a:close/>
                    </a:path>
                  </a:pathLst>
                </a:custGeom>
                <a:gradFill rotWithShape="1">
                  <a:gsLst>
                    <a:gs pos="0">
                      <a:sysClr val="window" lastClr="FFFFFF">
                        <a:gamma/>
                        <a:tint val="0"/>
                        <a:invGamma/>
                        <a:alpha val="0"/>
                      </a:sysClr>
                    </a:gs>
                    <a:gs pos="100000">
                      <a:sysClr val="window" lastClr="FFFFFF">
                        <a:alpha val="34000"/>
                      </a:sysClr>
                    </a:gs>
                  </a:gsLst>
                  <a:lin ang="5400000" scaled="1"/>
                </a:gradFill>
                <a:ln w="9525">
                  <a:noFill/>
                  <a:round/>
                  <a:headEnd/>
                  <a:tailEnd/>
                </a:ln>
              </p:spPr>
              <p:txBody>
                <a:bodyPr/>
                <a:lstStyle/>
                <a:p>
                  <a:pPr>
                    <a:defRPr/>
                  </a:pPr>
                  <a:endParaRPr lang="en-US" sz="1350" kern="0">
                    <a:solidFill>
                      <a:prstClr val="black"/>
                    </a:solidFill>
                  </a:endParaRPr>
                </a:p>
              </p:txBody>
            </p:sp>
          </p:grpSp>
          <p:sp>
            <p:nvSpPr>
              <p:cNvPr id="54" name="Freeform 42"/>
              <p:cNvSpPr>
                <a:spLocks noEditPoints="1"/>
              </p:cNvSpPr>
              <p:nvPr/>
            </p:nvSpPr>
            <p:spPr bwMode="auto">
              <a:xfrm>
                <a:off x="2426797" y="3973483"/>
                <a:ext cx="968347" cy="1059700"/>
              </a:xfrm>
              <a:custGeom>
                <a:avLst/>
                <a:gdLst/>
                <a:ahLst/>
                <a:cxnLst>
                  <a:cxn ang="0">
                    <a:pos x="131" y="20"/>
                  </a:cxn>
                  <a:cxn ang="0">
                    <a:pos x="156" y="14"/>
                  </a:cxn>
                  <a:cxn ang="0">
                    <a:pos x="201" y="32"/>
                  </a:cxn>
                  <a:cxn ang="0">
                    <a:pos x="170" y="81"/>
                  </a:cxn>
                  <a:cxn ang="0">
                    <a:pos x="170" y="82"/>
                  </a:cxn>
                  <a:cxn ang="0">
                    <a:pos x="170" y="83"/>
                  </a:cxn>
                  <a:cxn ang="0">
                    <a:pos x="201" y="110"/>
                  </a:cxn>
                  <a:cxn ang="0">
                    <a:pos x="145" y="150"/>
                  </a:cxn>
                  <a:cxn ang="0">
                    <a:pos x="147" y="171"/>
                  </a:cxn>
                  <a:cxn ang="0">
                    <a:pos x="132" y="149"/>
                  </a:cxn>
                  <a:cxn ang="0">
                    <a:pos x="78" y="106"/>
                  </a:cxn>
                  <a:cxn ang="0">
                    <a:pos x="80" y="65"/>
                  </a:cxn>
                  <a:cxn ang="0">
                    <a:pos x="361" y="213"/>
                  </a:cxn>
                  <a:cxn ang="0">
                    <a:pos x="230" y="359"/>
                  </a:cxn>
                  <a:cxn ang="0">
                    <a:pos x="290" y="282"/>
                  </a:cxn>
                  <a:cxn ang="0">
                    <a:pos x="342" y="269"/>
                  </a:cxn>
                  <a:cxn ang="0">
                    <a:pos x="369" y="454"/>
                  </a:cxn>
                  <a:cxn ang="0">
                    <a:pos x="389" y="363"/>
                  </a:cxn>
                  <a:cxn ang="0">
                    <a:pos x="85" y="183"/>
                  </a:cxn>
                  <a:cxn ang="0">
                    <a:pos x="37" y="439"/>
                  </a:cxn>
                  <a:cxn ang="0">
                    <a:pos x="102" y="313"/>
                  </a:cxn>
                  <a:cxn ang="0">
                    <a:pos x="164" y="357"/>
                  </a:cxn>
                  <a:cxn ang="0">
                    <a:pos x="139" y="462"/>
                  </a:cxn>
                  <a:cxn ang="0">
                    <a:pos x="334" y="77"/>
                  </a:cxn>
                  <a:cxn ang="0">
                    <a:pos x="355" y="92"/>
                  </a:cxn>
                  <a:cxn ang="0">
                    <a:pos x="328" y="90"/>
                  </a:cxn>
                  <a:cxn ang="0">
                    <a:pos x="297" y="136"/>
                  </a:cxn>
                  <a:cxn ang="0">
                    <a:pos x="254" y="148"/>
                  </a:cxn>
                  <a:cxn ang="0">
                    <a:pos x="219" y="98"/>
                  </a:cxn>
                  <a:cxn ang="0">
                    <a:pos x="219" y="97"/>
                  </a:cxn>
                  <a:cxn ang="0">
                    <a:pos x="219" y="97"/>
                  </a:cxn>
                  <a:cxn ang="0">
                    <a:pos x="219" y="96"/>
                  </a:cxn>
                  <a:cxn ang="0">
                    <a:pos x="219" y="96"/>
                  </a:cxn>
                  <a:cxn ang="0">
                    <a:pos x="218" y="96"/>
                  </a:cxn>
                  <a:cxn ang="0">
                    <a:pos x="218" y="95"/>
                  </a:cxn>
                  <a:cxn ang="0">
                    <a:pos x="218" y="95"/>
                  </a:cxn>
                  <a:cxn ang="0">
                    <a:pos x="218" y="94"/>
                  </a:cxn>
                  <a:cxn ang="0">
                    <a:pos x="216" y="93"/>
                  </a:cxn>
                  <a:cxn ang="0">
                    <a:pos x="216" y="93"/>
                  </a:cxn>
                  <a:cxn ang="0">
                    <a:pos x="215" y="93"/>
                  </a:cxn>
                  <a:cxn ang="0">
                    <a:pos x="214" y="93"/>
                  </a:cxn>
                  <a:cxn ang="0">
                    <a:pos x="213" y="93"/>
                  </a:cxn>
                  <a:cxn ang="0">
                    <a:pos x="213" y="93"/>
                  </a:cxn>
                  <a:cxn ang="0">
                    <a:pos x="213" y="93"/>
                  </a:cxn>
                  <a:cxn ang="0">
                    <a:pos x="212" y="93"/>
                  </a:cxn>
                  <a:cxn ang="0">
                    <a:pos x="212" y="93"/>
                  </a:cxn>
                  <a:cxn ang="0">
                    <a:pos x="212" y="93"/>
                  </a:cxn>
                  <a:cxn ang="0">
                    <a:pos x="211" y="93"/>
                  </a:cxn>
                  <a:cxn ang="0">
                    <a:pos x="210" y="95"/>
                  </a:cxn>
                  <a:cxn ang="0">
                    <a:pos x="210" y="96"/>
                  </a:cxn>
                  <a:cxn ang="0">
                    <a:pos x="209" y="96"/>
                  </a:cxn>
                  <a:cxn ang="0">
                    <a:pos x="209" y="97"/>
                  </a:cxn>
                  <a:cxn ang="0">
                    <a:pos x="209" y="97"/>
                  </a:cxn>
                  <a:cxn ang="0">
                    <a:pos x="208" y="98"/>
                  </a:cxn>
                  <a:cxn ang="0">
                    <a:pos x="184" y="90"/>
                  </a:cxn>
                  <a:cxn ang="0">
                    <a:pos x="214" y="84"/>
                  </a:cxn>
                  <a:cxn ang="0">
                    <a:pos x="218" y="80"/>
                  </a:cxn>
                  <a:cxn ang="0">
                    <a:pos x="249" y="25"/>
                  </a:cxn>
                  <a:cxn ang="0">
                    <a:pos x="290" y="24"/>
                  </a:cxn>
                </a:cxnLst>
                <a:rect l="0" t="0" r="r" b="b"/>
                <a:pathLst>
                  <a:path w="424" h="464">
                    <a:moveTo>
                      <a:pt x="84" y="28"/>
                    </a:moveTo>
                    <a:cubicBezTo>
                      <a:pt x="89" y="29"/>
                      <a:pt x="95" y="30"/>
                      <a:pt x="101" y="30"/>
                    </a:cubicBezTo>
                    <a:cubicBezTo>
                      <a:pt x="113" y="32"/>
                      <a:pt x="125" y="33"/>
                      <a:pt x="133" y="33"/>
                    </a:cubicBezTo>
                    <a:cubicBezTo>
                      <a:pt x="135" y="33"/>
                      <a:pt x="138" y="31"/>
                      <a:pt x="138" y="29"/>
                    </a:cubicBezTo>
                    <a:cubicBezTo>
                      <a:pt x="138" y="27"/>
                      <a:pt x="137" y="25"/>
                      <a:pt x="136" y="24"/>
                    </a:cubicBezTo>
                    <a:cubicBezTo>
                      <a:pt x="134" y="23"/>
                      <a:pt x="132" y="22"/>
                      <a:pt x="131" y="20"/>
                    </a:cubicBezTo>
                    <a:cubicBezTo>
                      <a:pt x="130" y="18"/>
                      <a:pt x="130" y="16"/>
                      <a:pt x="130" y="13"/>
                    </a:cubicBezTo>
                    <a:cubicBezTo>
                      <a:pt x="130" y="10"/>
                      <a:pt x="132" y="6"/>
                      <a:pt x="134" y="4"/>
                    </a:cubicBezTo>
                    <a:cubicBezTo>
                      <a:pt x="137" y="1"/>
                      <a:pt x="140" y="0"/>
                      <a:pt x="143" y="0"/>
                    </a:cubicBezTo>
                    <a:cubicBezTo>
                      <a:pt x="147" y="0"/>
                      <a:pt x="150" y="2"/>
                      <a:pt x="152" y="4"/>
                    </a:cubicBezTo>
                    <a:lnTo>
                      <a:pt x="152" y="4"/>
                    </a:lnTo>
                    <a:cubicBezTo>
                      <a:pt x="155" y="7"/>
                      <a:pt x="157" y="11"/>
                      <a:pt x="156" y="14"/>
                    </a:cubicBezTo>
                    <a:cubicBezTo>
                      <a:pt x="156" y="17"/>
                      <a:pt x="156" y="19"/>
                      <a:pt x="155" y="21"/>
                    </a:cubicBezTo>
                    <a:cubicBezTo>
                      <a:pt x="153" y="23"/>
                      <a:pt x="152" y="24"/>
                      <a:pt x="150" y="25"/>
                    </a:cubicBezTo>
                    <a:cubicBezTo>
                      <a:pt x="147" y="26"/>
                      <a:pt x="147" y="29"/>
                      <a:pt x="148" y="31"/>
                    </a:cubicBezTo>
                    <a:cubicBezTo>
                      <a:pt x="149" y="33"/>
                      <a:pt x="150" y="34"/>
                      <a:pt x="152" y="34"/>
                    </a:cubicBezTo>
                    <a:cubicBezTo>
                      <a:pt x="160" y="34"/>
                      <a:pt x="172" y="34"/>
                      <a:pt x="184" y="33"/>
                    </a:cubicBezTo>
                    <a:cubicBezTo>
                      <a:pt x="190" y="33"/>
                      <a:pt x="196" y="32"/>
                      <a:pt x="201" y="32"/>
                    </a:cubicBezTo>
                    <a:cubicBezTo>
                      <a:pt x="201" y="37"/>
                      <a:pt x="202" y="43"/>
                      <a:pt x="202" y="49"/>
                    </a:cubicBezTo>
                    <a:cubicBezTo>
                      <a:pt x="202" y="56"/>
                      <a:pt x="203" y="63"/>
                      <a:pt x="203" y="69"/>
                    </a:cubicBezTo>
                    <a:cubicBezTo>
                      <a:pt x="200" y="67"/>
                      <a:pt x="197" y="66"/>
                      <a:pt x="192" y="66"/>
                    </a:cubicBezTo>
                    <a:cubicBezTo>
                      <a:pt x="187" y="66"/>
                      <a:pt x="181" y="69"/>
                      <a:pt x="176" y="73"/>
                    </a:cubicBezTo>
                    <a:cubicBezTo>
                      <a:pt x="174" y="75"/>
                      <a:pt x="172" y="78"/>
                      <a:pt x="170" y="81"/>
                    </a:cubicBezTo>
                    <a:lnTo>
                      <a:pt x="170" y="81"/>
                    </a:lnTo>
                    <a:lnTo>
                      <a:pt x="170" y="81"/>
                    </a:lnTo>
                    <a:lnTo>
                      <a:pt x="170" y="81"/>
                    </a:lnTo>
                    <a:lnTo>
                      <a:pt x="170" y="82"/>
                    </a:lnTo>
                    <a:lnTo>
                      <a:pt x="170" y="82"/>
                    </a:lnTo>
                    <a:lnTo>
                      <a:pt x="170" y="82"/>
                    </a:lnTo>
                    <a:lnTo>
                      <a:pt x="170" y="82"/>
                    </a:lnTo>
                    <a:lnTo>
                      <a:pt x="170" y="82"/>
                    </a:lnTo>
                    <a:lnTo>
                      <a:pt x="170" y="82"/>
                    </a:lnTo>
                    <a:lnTo>
                      <a:pt x="170" y="82"/>
                    </a:lnTo>
                    <a:lnTo>
                      <a:pt x="170" y="83"/>
                    </a:lnTo>
                    <a:lnTo>
                      <a:pt x="170" y="83"/>
                    </a:lnTo>
                    <a:lnTo>
                      <a:pt x="170" y="83"/>
                    </a:lnTo>
                    <a:lnTo>
                      <a:pt x="170" y="83"/>
                    </a:lnTo>
                    <a:lnTo>
                      <a:pt x="170" y="83"/>
                    </a:lnTo>
                    <a:cubicBezTo>
                      <a:pt x="169" y="85"/>
                      <a:pt x="169" y="87"/>
                      <a:pt x="169" y="88"/>
                    </a:cubicBezTo>
                    <a:cubicBezTo>
                      <a:pt x="169" y="94"/>
                      <a:pt x="171" y="100"/>
                      <a:pt x="175" y="104"/>
                    </a:cubicBezTo>
                    <a:cubicBezTo>
                      <a:pt x="179" y="109"/>
                      <a:pt x="185" y="112"/>
                      <a:pt x="191" y="112"/>
                    </a:cubicBezTo>
                    <a:cubicBezTo>
                      <a:pt x="195" y="112"/>
                      <a:pt x="199" y="111"/>
                      <a:pt x="201" y="110"/>
                    </a:cubicBezTo>
                    <a:cubicBezTo>
                      <a:pt x="201" y="116"/>
                      <a:pt x="200" y="123"/>
                      <a:pt x="200" y="130"/>
                    </a:cubicBezTo>
                    <a:cubicBezTo>
                      <a:pt x="199" y="136"/>
                      <a:pt x="198" y="142"/>
                      <a:pt x="197" y="146"/>
                    </a:cubicBezTo>
                    <a:cubicBezTo>
                      <a:pt x="192" y="145"/>
                      <a:pt x="186" y="145"/>
                      <a:pt x="180" y="144"/>
                    </a:cubicBezTo>
                    <a:cubicBezTo>
                      <a:pt x="169" y="143"/>
                      <a:pt x="156" y="142"/>
                      <a:pt x="148" y="141"/>
                    </a:cubicBezTo>
                    <a:cubicBezTo>
                      <a:pt x="145" y="141"/>
                      <a:pt x="143" y="143"/>
                      <a:pt x="143" y="146"/>
                    </a:cubicBezTo>
                    <a:cubicBezTo>
                      <a:pt x="143" y="147"/>
                      <a:pt x="144" y="149"/>
                      <a:pt x="145" y="150"/>
                    </a:cubicBezTo>
                    <a:cubicBezTo>
                      <a:pt x="147" y="151"/>
                      <a:pt x="149" y="153"/>
                      <a:pt x="150" y="154"/>
                    </a:cubicBezTo>
                    <a:lnTo>
                      <a:pt x="150" y="154"/>
                    </a:lnTo>
                    <a:lnTo>
                      <a:pt x="150" y="154"/>
                    </a:lnTo>
                    <a:cubicBezTo>
                      <a:pt x="151" y="156"/>
                      <a:pt x="152" y="159"/>
                      <a:pt x="152" y="162"/>
                    </a:cubicBezTo>
                    <a:cubicBezTo>
                      <a:pt x="152" y="165"/>
                      <a:pt x="150" y="168"/>
                      <a:pt x="147" y="171"/>
                    </a:cubicBezTo>
                    <a:lnTo>
                      <a:pt x="147" y="171"/>
                    </a:lnTo>
                    <a:cubicBezTo>
                      <a:pt x="144" y="173"/>
                      <a:pt x="141" y="175"/>
                      <a:pt x="138" y="175"/>
                    </a:cubicBezTo>
                    <a:cubicBezTo>
                      <a:pt x="134" y="175"/>
                      <a:pt x="131" y="173"/>
                      <a:pt x="129" y="170"/>
                    </a:cubicBezTo>
                    <a:cubicBezTo>
                      <a:pt x="126" y="168"/>
                      <a:pt x="125" y="164"/>
                      <a:pt x="125" y="161"/>
                    </a:cubicBezTo>
                    <a:cubicBezTo>
                      <a:pt x="125" y="158"/>
                      <a:pt x="126" y="155"/>
                      <a:pt x="127" y="154"/>
                    </a:cubicBezTo>
                    <a:lnTo>
                      <a:pt x="127" y="153"/>
                    </a:lnTo>
                    <a:cubicBezTo>
                      <a:pt x="128" y="152"/>
                      <a:pt x="130" y="151"/>
                      <a:pt x="132" y="149"/>
                    </a:cubicBezTo>
                    <a:cubicBezTo>
                      <a:pt x="134" y="148"/>
                      <a:pt x="135" y="145"/>
                      <a:pt x="134" y="143"/>
                    </a:cubicBezTo>
                    <a:cubicBezTo>
                      <a:pt x="133" y="141"/>
                      <a:pt x="132" y="140"/>
                      <a:pt x="130" y="141"/>
                    </a:cubicBezTo>
                    <a:cubicBezTo>
                      <a:pt x="121" y="141"/>
                      <a:pt x="109" y="141"/>
                      <a:pt x="98" y="141"/>
                    </a:cubicBezTo>
                    <a:cubicBezTo>
                      <a:pt x="91" y="142"/>
                      <a:pt x="85" y="142"/>
                      <a:pt x="80" y="143"/>
                    </a:cubicBezTo>
                    <a:cubicBezTo>
                      <a:pt x="80" y="138"/>
                      <a:pt x="79" y="132"/>
                      <a:pt x="79" y="126"/>
                    </a:cubicBezTo>
                    <a:cubicBezTo>
                      <a:pt x="79" y="119"/>
                      <a:pt x="79" y="112"/>
                      <a:pt x="78" y="106"/>
                    </a:cubicBezTo>
                    <a:cubicBezTo>
                      <a:pt x="81" y="108"/>
                      <a:pt x="85" y="108"/>
                      <a:pt x="89" y="109"/>
                    </a:cubicBezTo>
                    <a:cubicBezTo>
                      <a:pt x="95" y="109"/>
                      <a:pt x="101" y="106"/>
                      <a:pt x="105" y="102"/>
                    </a:cubicBezTo>
                    <a:cubicBezTo>
                      <a:pt x="109" y="98"/>
                      <a:pt x="112" y="93"/>
                      <a:pt x="113" y="87"/>
                    </a:cubicBezTo>
                    <a:cubicBezTo>
                      <a:pt x="113" y="80"/>
                      <a:pt x="110" y="75"/>
                      <a:pt x="106" y="71"/>
                    </a:cubicBezTo>
                    <a:cubicBezTo>
                      <a:pt x="102" y="66"/>
                      <a:pt x="96" y="63"/>
                      <a:pt x="90" y="63"/>
                    </a:cubicBezTo>
                    <a:cubicBezTo>
                      <a:pt x="86" y="63"/>
                      <a:pt x="83" y="64"/>
                      <a:pt x="80" y="65"/>
                    </a:cubicBezTo>
                    <a:cubicBezTo>
                      <a:pt x="80" y="59"/>
                      <a:pt x="81" y="52"/>
                      <a:pt x="82" y="45"/>
                    </a:cubicBezTo>
                    <a:cubicBezTo>
                      <a:pt x="82" y="39"/>
                      <a:pt x="83" y="33"/>
                      <a:pt x="84" y="28"/>
                    </a:cubicBezTo>
                    <a:close/>
                    <a:moveTo>
                      <a:pt x="333" y="183"/>
                    </a:moveTo>
                    <a:cubicBezTo>
                      <a:pt x="317" y="182"/>
                      <a:pt x="303" y="194"/>
                      <a:pt x="302" y="210"/>
                    </a:cubicBezTo>
                    <a:cubicBezTo>
                      <a:pt x="301" y="225"/>
                      <a:pt x="306" y="259"/>
                      <a:pt x="324" y="260"/>
                    </a:cubicBezTo>
                    <a:cubicBezTo>
                      <a:pt x="343" y="261"/>
                      <a:pt x="360" y="229"/>
                      <a:pt x="361" y="213"/>
                    </a:cubicBezTo>
                    <a:cubicBezTo>
                      <a:pt x="362" y="198"/>
                      <a:pt x="349" y="184"/>
                      <a:pt x="333" y="183"/>
                    </a:cubicBezTo>
                    <a:close/>
                    <a:moveTo>
                      <a:pt x="370" y="462"/>
                    </a:moveTo>
                    <a:lnTo>
                      <a:pt x="277" y="462"/>
                    </a:lnTo>
                    <a:cubicBezTo>
                      <a:pt x="278" y="434"/>
                      <a:pt x="278" y="378"/>
                      <a:pt x="281" y="335"/>
                    </a:cubicBezTo>
                    <a:cubicBezTo>
                      <a:pt x="272" y="344"/>
                      <a:pt x="262" y="353"/>
                      <a:pt x="251" y="361"/>
                    </a:cubicBezTo>
                    <a:cubicBezTo>
                      <a:pt x="244" y="367"/>
                      <a:pt x="235" y="366"/>
                      <a:pt x="230" y="359"/>
                    </a:cubicBezTo>
                    <a:cubicBezTo>
                      <a:pt x="217" y="343"/>
                      <a:pt x="219" y="283"/>
                      <a:pt x="218" y="261"/>
                    </a:cubicBezTo>
                    <a:cubicBezTo>
                      <a:pt x="217" y="241"/>
                      <a:pt x="243" y="239"/>
                      <a:pt x="244" y="259"/>
                    </a:cubicBezTo>
                    <a:cubicBezTo>
                      <a:pt x="245" y="279"/>
                      <a:pt x="249" y="301"/>
                      <a:pt x="252" y="321"/>
                    </a:cubicBezTo>
                    <a:cubicBezTo>
                      <a:pt x="255" y="318"/>
                      <a:pt x="258" y="315"/>
                      <a:pt x="261" y="312"/>
                    </a:cubicBezTo>
                    <a:cubicBezTo>
                      <a:pt x="269" y="304"/>
                      <a:pt x="279" y="296"/>
                      <a:pt x="287" y="287"/>
                    </a:cubicBezTo>
                    <a:cubicBezTo>
                      <a:pt x="289" y="284"/>
                      <a:pt x="289" y="283"/>
                      <a:pt x="290" y="282"/>
                    </a:cubicBezTo>
                    <a:cubicBezTo>
                      <a:pt x="295" y="276"/>
                      <a:pt x="303" y="274"/>
                      <a:pt x="312" y="270"/>
                    </a:cubicBezTo>
                    <a:cubicBezTo>
                      <a:pt x="308" y="280"/>
                      <a:pt x="304" y="300"/>
                      <a:pt x="303" y="315"/>
                    </a:cubicBezTo>
                    <a:cubicBezTo>
                      <a:pt x="306" y="306"/>
                      <a:pt x="314" y="286"/>
                      <a:pt x="318" y="279"/>
                    </a:cubicBezTo>
                    <a:lnTo>
                      <a:pt x="323" y="279"/>
                    </a:lnTo>
                    <a:cubicBezTo>
                      <a:pt x="319" y="291"/>
                      <a:pt x="315" y="309"/>
                      <a:pt x="315" y="323"/>
                    </a:cubicBezTo>
                    <a:cubicBezTo>
                      <a:pt x="323" y="301"/>
                      <a:pt x="332" y="282"/>
                      <a:pt x="342" y="269"/>
                    </a:cubicBezTo>
                    <a:cubicBezTo>
                      <a:pt x="348" y="271"/>
                      <a:pt x="368" y="276"/>
                      <a:pt x="372" y="279"/>
                    </a:cubicBezTo>
                    <a:cubicBezTo>
                      <a:pt x="374" y="281"/>
                      <a:pt x="375" y="283"/>
                      <a:pt x="375" y="285"/>
                    </a:cubicBezTo>
                    <a:lnTo>
                      <a:pt x="376" y="285"/>
                    </a:lnTo>
                    <a:cubicBezTo>
                      <a:pt x="386" y="299"/>
                      <a:pt x="420" y="344"/>
                      <a:pt x="422" y="360"/>
                    </a:cubicBezTo>
                    <a:cubicBezTo>
                      <a:pt x="424" y="373"/>
                      <a:pt x="399" y="432"/>
                      <a:pt x="393" y="447"/>
                    </a:cubicBezTo>
                    <a:cubicBezTo>
                      <a:pt x="388" y="459"/>
                      <a:pt x="376" y="460"/>
                      <a:pt x="369" y="454"/>
                    </a:cubicBezTo>
                    <a:cubicBezTo>
                      <a:pt x="369" y="456"/>
                      <a:pt x="370" y="459"/>
                      <a:pt x="370" y="462"/>
                    </a:cubicBezTo>
                    <a:close/>
                    <a:moveTo>
                      <a:pt x="369" y="430"/>
                    </a:moveTo>
                    <a:cubicBezTo>
                      <a:pt x="369" y="402"/>
                      <a:pt x="371" y="375"/>
                      <a:pt x="370" y="346"/>
                    </a:cubicBezTo>
                    <a:lnTo>
                      <a:pt x="371" y="339"/>
                    </a:lnTo>
                    <a:lnTo>
                      <a:pt x="376" y="344"/>
                    </a:lnTo>
                    <a:cubicBezTo>
                      <a:pt x="380" y="350"/>
                      <a:pt x="385" y="356"/>
                      <a:pt x="389" y="363"/>
                    </a:cubicBezTo>
                    <a:cubicBezTo>
                      <a:pt x="382" y="389"/>
                      <a:pt x="378" y="407"/>
                      <a:pt x="369" y="430"/>
                    </a:cubicBezTo>
                    <a:close/>
                    <a:moveTo>
                      <a:pt x="85" y="183"/>
                    </a:moveTo>
                    <a:cubicBezTo>
                      <a:pt x="102" y="182"/>
                      <a:pt x="116" y="194"/>
                      <a:pt x="117" y="210"/>
                    </a:cubicBezTo>
                    <a:cubicBezTo>
                      <a:pt x="117" y="225"/>
                      <a:pt x="113" y="259"/>
                      <a:pt x="94" y="260"/>
                    </a:cubicBezTo>
                    <a:cubicBezTo>
                      <a:pt x="75" y="261"/>
                      <a:pt x="58" y="229"/>
                      <a:pt x="57" y="213"/>
                    </a:cubicBezTo>
                    <a:cubicBezTo>
                      <a:pt x="56" y="198"/>
                      <a:pt x="69" y="184"/>
                      <a:pt x="85" y="183"/>
                    </a:cubicBezTo>
                    <a:close/>
                    <a:moveTo>
                      <a:pt x="139" y="462"/>
                    </a:moveTo>
                    <a:lnTo>
                      <a:pt x="49" y="462"/>
                    </a:lnTo>
                    <a:cubicBezTo>
                      <a:pt x="50" y="436"/>
                      <a:pt x="52" y="410"/>
                      <a:pt x="51" y="384"/>
                    </a:cubicBezTo>
                    <a:cubicBezTo>
                      <a:pt x="50" y="371"/>
                      <a:pt x="49" y="358"/>
                      <a:pt x="48" y="346"/>
                    </a:cubicBezTo>
                    <a:cubicBezTo>
                      <a:pt x="44" y="353"/>
                      <a:pt x="40" y="360"/>
                      <a:pt x="36" y="369"/>
                    </a:cubicBezTo>
                    <a:cubicBezTo>
                      <a:pt x="35" y="400"/>
                      <a:pt x="34" y="410"/>
                      <a:pt x="37" y="439"/>
                    </a:cubicBezTo>
                    <a:cubicBezTo>
                      <a:pt x="40" y="460"/>
                      <a:pt x="12" y="464"/>
                      <a:pt x="9" y="443"/>
                    </a:cubicBezTo>
                    <a:cubicBezTo>
                      <a:pt x="7" y="427"/>
                      <a:pt x="0" y="371"/>
                      <a:pt x="5" y="360"/>
                    </a:cubicBezTo>
                    <a:cubicBezTo>
                      <a:pt x="15" y="334"/>
                      <a:pt x="28" y="309"/>
                      <a:pt x="43" y="286"/>
                    </a:cubicBezTo>
                    <a:cubicBezTo>
                      <a:pt x="43" y="283"/>
                      <a:pt x="45" y="281"/>
                      <a:pt x="47" y="279"/>
                    </a:cubicBezTo>
                    <a:cubicBezTo>
                      <a:pt x="51" y="276"/>
                      <a:pt x="72" y="271"/>
                      <a:pt x="78" y="269"/>
                    </a:cubicBezTo>
                    <a:cubicBezTo>
                      <a:pt x="88" y="281"/>
                      <a:pt x="95" y="292"/>
                      <a:pt x="102" y="313"/>
                    </a:cubicBezTo>
                    <a:cubicBezTo>
                      <a:pt x="102" y="301"/>
                      <a:pt x="99" y="290"/>
                      <a:pt x="95" y="278"/>
                    </a:cubicBezTo>
                    <a:lnTo>
                      <a:pt x="100" y="277"/>
                    </a:lnTo>
                    <a:cubicBezTo>
                      <a:pt x="105" y="285"/>
                      <a:pt x="111" y="299"/>
                      <a:pt x="113" y="308"/>
                    </a:cubicBezTo>
                    <a:cubicBezTo>
                      <a:pt x="113" y="294"/>
                      <a:pt x="110" y="279"/>
                      <a:pt x="106" y="269"/>
                    </a:cubicBezTo>
                    <a:cubicBezTo>
                      <a:pt x="117" y="271"/>
                      <a:pt x="122" y="275"/>
                      <a:pt x="127" y="285"/>
                    </a:cubicBezTo>
                    <a:cubicBezTo>
                      <a:pt x="139" y="308"/>
                      <a:pt x="151" y="335"/>
                      <a:pt x="164" y="357"/>
                    </a:cubicBezTo>
                    <a:cubicBezTo>
                      <a:pt x="187" y="372"/>
                      <a:pt x="199" y="378"/>
                      <a:pt x="223" y="390"/>
                    </a:cubicBezTo>
                    <a:cubicBezTo>
                      <a:pt x="242" y="400"/>
                      <a:pt x="231" y="423"/>
                      <a:pt x="211" y="415"/>
                    </a:cubicBezTo>
                    <a:cubicBezTo>
                      <a:pt x="184" y="405"/>
                      <a:pt x="169" y="399"/>
                      <a:pt x="146" y="383"/>
                    </a:cubicBezTo>
                    <a:cubicBezTo>
                      <a:pt x="142" y="381"/>
                      <a:pt x="140" y="378"/>
                      <a:pt x="138" y="374"/>
                    </a:cubicBezTo>
                    <a:cubicBezTo>
                      <a:pt x="136" y="372"/>
                      <a:pt x="134" y="369"/>
                      <a:pt x="133" y="367"/>
                    </a:cubicBezTo>
                    <a:cubicBezTo>
                      <a:pt x="136" y="394"/>
                      <a:pt x="138" y="421"/>
                      <a:pt x="139" y="462"/>
                    </a:cubicBezTo>
                    <a:close/>
                    <a:moveTo>
                      <a:pt x="327" y="26"/>
                    </a:moveTo>
                    <a:cubicBezTo>
                      <a:pt x="327" y="30"/>
                      <a:pt x="326" y="37"/>
                      <a:pt x="326" y="43"/>
                    </a:cubicBezTo>
                    <a:cubicBezTo>
                      <a:pt x="326" y="54"/>
                      <a:pt x="325" y="67"/>
                      <a:pt x="325" y="74"/>
                    </a:cubicBezTo>
                    <a:cubicBezTo>
                      <a:pt x="325" y="77"/>
                      <a:pt x="328" y="79"/>
                      <a:pt x="330" y="79"/>
                    </a:cubicBezTo>
                    <a:cubicBezTo>
                      <a:pt x="332" y="79"/>
                      <a:pt x="333" y="78"/>
                      <a:pt x="334" y="77"/>
                    </a:cubicBezTo>
                    <a:lnTo>
                      <a:pt x="334" y="77"/>
                    </a:lnTo>
                    <a:cubicBezTo>
                      <a:pt x="335" y="75"/>
                      <a:pt x="337" y="73"/>
                      <a:pt x="338" y="72"/>
                    </a:cubicBezTo>
                    <a:lnTo>
                      <a:pt x="338" y="72"/>
                    </a:lnTo>
                    <a:cubicBezTo>
                      <a:pt x="340" y="71"/>
                      <a:pt x="342" y="70"/>
                      <a:pt x="345" y="70"/>
                    </a:cubicBezTo>
                    <a:cubicBezTo>
                      <a:pt x="348" y="70"/>
                      <a:pt x="352" y="71"/>
                      <a:pt x="355" y="74"/>
                    </a:cubicBezTo>
                    <a:cubicBezTo>
                      <a:pt x="357" y="76"/>
                      <a:pt x="359" y="79"/>
                      <a:pt x="359" y="83"/>
                    </a:cubicBezTo>
                    <a:cubicBezTo>
                      <a:pt x="359" y="86"/>
                      <a:pt x="358" y="89"/>
                      <a:pt x="355" y="92"/>
                    </a:cubicBezTo>
                    <a:lnTo>
                      <a:pt x="355" y="92"/>
                    </a:lnTo>
                    <a:cubicBezTo>
                      <a:pt x="353" y="95"/>
                      <a:pt x="349" y="97"/>
                      <a:pt x="346" y="97"/>
                    </a:cubicBezTo>
                    <a:cubicBezTo>
                      <a:pt x="343" y="97"/>
                      <a:pt x="341" y="96"/>
                      <a:pt x="339" y="95"/>
                    </a:cubicBezTo>
                    <a:lnTo>
                      <a:pt x="339" y="95"/>
                    </a:lnTo>
                    <a:cubicBezTo>
                      <a:pt x="337" y="94"/>
                      <a:pt x="336" y="93"/>
                      <a:pt x="335" y="91"/>
                    </a:cubicBezTo>
                    <a:cubicBezTo>
                      <a:pt x="333" y="89"/>
                      <a:pt x="330" y="88"/>
                      <a:pt x="328" y="90"/>
                    </a:cubicBezTo>
                    <a:cubicBezTo>
                      <a:pt x="327" y="90"/>
                      <a:pt x="326" y="92"/>
                      <a:pt x="326" y="94"/>
                    </a:cubicBezTo>
                    <a:cubicBezTo>
                      <a:pt x="327" y="102"/>
                      <a:pt x="328" y="114"/>
                      <a:pt x="329" y="125"/>
                    </a:cubicBezTo>
                    <a:cubicBezTo>
                      <a:pt x="330" y="132"/>
                      <a:pt x="331" y="138"/>
                      <a:pt x="332" y="142"/>
                    </a:cubicBezTo>
                    <a:cubicBezTo>
                      <a:pt x="327" y="143"/>
                      <a:pt x="321" y="144"/>
                      <a:pt x="315" y="145"/>
                    </a:cubicBezTo>
                    <a:cubicBezTo>
                      <a:pt x="308" y="146"/>
                      <a:pt x="301" y="146"/>
                      <a:pt x="295" y="147"/>
                    </a:cubicBezTo>
                    <a:cubicBezTo>
                      <a:pt x="296" y="144"/>
                      <a:pt x="297" y="140"/>
                      <a:pt x="297" y="136"/>
                    </a:cubicBezTo>
                    <a:cubicBezTo>
                      <a:pt x="296" y="131"/>
                      <a:pt x="293" y="125"/>
                      <a:pt x="289" y="120"/>
                    </a:cubicBezTo>
                    <a:lnTo>
                      <a:pt x="289" y="120"/>
                    </a:lnTo>
                    <a:cubicBezTo>
                      <a:pt x="284" y="116"/>
                      <a:pt x="279" y="114"/>
                      <a:pt x="273" y="114"/>
                    </a:cubicBezTo>
                    <a:cubicBezTo>
                      <a:pt x="267" y="114"/>
                      <a:pt x="261" y="117"/>
                      <a:pt x="257" y="122"/>
                    </a:cubicBezTo>
                    <a:cubicBezTo>
                      <a:pt x="253" y="126"/>
                      <a:pt x="251" y="132"/>
                      <a:pt x="251" y="138"/>
                    </a:cubicBezTo>
                    <a:cubicBezTo>
                      <a:pt x="251" y="142"/>
                      <a:pt x="252" y="146"/>
                      <a:pt x="254" y="148"/>
                    </a:cubicBezTo>
                    <a:cubicBezTo>
                      <a:pt x="247" y="148"/>
                      <a:pt x="240" y="148"/>
                      <a:pt x="234" y="148"/>
                    </a:cubicBezTo>
                    <a:cubicBezTo>
                      <a:pt x="228" y="148"/>
                      <a:pt x="222" y="147"/>
                      <a:pt x="217" y="147"/>
                    </a:cubicBezTo>
                    <a:cubicBezTo>
                      <a:pt x="218" y="142"/>
                      <a:pt x="218" y="136"/>
                      <a:pt x="218" y="129"/>
                    </a:cubicBezTo>
                    <a:cubicBezTo>
                      <a:pt x="219" y="119"/>
                      <a:pt x="219" y="107"/>
                      <a:pt x="219" y="99"/>
                    </a:cubicBezTo>
                    <a:lnTo>
                      <a:pt x="219" y="99"/>
                    </a:lnTo>
                    <a:lnTo>
                      <a:pt x="219" y="98"/>
                    </a:lnTo>
                    <a:lnTo>
                      <a:pt x="219" y="98"/>
                    </a:lnTo>
                    <a:lnTo>
                      <a:pt x="219" y="97"/>
                    </a:lnTo>
                    <a:lnTo>
                      <a:pt x="219" y="97"/>
                    </a:lnTo>
                    <a:lnTo>
                      <a:pt x="219" y="97"/>
                    </a:lnTo>
                    <a:lnTo>
                      <a:pt x="219" y="97"/>
                    </a:lnTo>
                    <a:lnTo>
                      <a:pt x="219" y="97"/>
                    </a:lnTo>
                    <a:lnTo>
                      <a:pt x="219" y="97"/>
                    </a:lnTo>
                    <a:lnTo>
                      <a:pt x="219" y="97"/>
                    </a:lnTo>
                    <a:lnTo>
                      <a:pt x="219" y="97"/>
                    </a:lnTo>
                    <a:lnTo>
                      <a:pt x="219" y="97"/>
                    </a:lnTo>
                    <a:lnTo>
                      <a:pt x="219" y="97"/>
                    </a:lnTo>
                    <a:lnTo>
                      <a:pt x="219" y="97"/>
                    </a:lnTo>
                    <a:lnTo>
                      <a:pt x="219" y="96"/>
                    </a:lnTo>
                    <a:lnTo>
                      <a:pt x="219" y="96"/>
                    </a:lnTo>
                    <a:lnTo>
                      <a:pt x="219" y="96"/>
                    </a:lnTo>
                    <a:lnTo>
                      <a:pt x="219" y="96"/>
                    </a:lnTo>
                    <a:lnTo>
                      <a:pt x="219" y="96"/>
                    </a:lnTo>
                    <a:lnTo>
                      <a:pt x="219" y="96"/>
                    </a:lnTo>
                    <a:lnTo>
                      <a:pt x="219" y="96"/>
                    </a:lnTo>
                    <a:lnTo>
                      <a:pt x="219" y="96"/>
                    </a:lnTo>
                    <a:lnTo>
                      <a:pt x="219" y="96"/>
                    </a:lnTo>
                    <a:lnTo>
                      <a:pt x="219" y="96"/>
                    </a:lnTo>
                    <a:lnTo>
                      <a:pt x="219" y="96"/>
                    </a:lnTo>
                    <a:lnTo>
                      <a:pt x="219" y="96"/>
                    </a:lnTo>
                    <a:lnTo>
                      <a:pt x="219" y="96"/>
                    </a:lnTo>
                    <a:lnTo>
                      <a:pt x="218" y="96"/>
                    </a:lnTo>
                    <a:lnTo>
                      <a:pt x="218" y="96"/>
                    </a:lnTo>
                    <a:lnTo>
                      <a:pt x="218" y="96"/>
                    </a:lnTo>
                    <a:lnTo>
                      <a:pt x="218" y="96"/>
                    </a:lnTo>
                    <a:lnTo>
                      <a:pt x="218" y="96"/>
                    </a:lnTo>
                    <a:lnTo>
                      <a:pt x="218" y="96"/>
                    </a:lnTo>
                    <a:lnTo>
                      <a:pt x="218" y="96"/>
                    </a:lnTo>
                    <a:lnTo>
                      <a:pt x="218" y="95"/>
                    </a:lnTo>
                    <a:lnTo>
                      <a:pt x="218" y="95"/>
                    </a:lnTo>
                    <a:lnTo>
                      <a:pt x="218" y="95"/>
                    </a:lnTo>
                    <a:lnTo>
                      <a:pt x="218" y="95"/>
                    </a:lnTo>
                    <a:lnTo>
                      <a:pt x="218" y="95"/>
                    </a:lnTo>
                    <a:lnTo>
                      <a:pt x="218" y="95"/>
                    </a:lnTo>
                    <a:lnTo>
                      <a:pt x="218" y="95"/>
                    </a:lnTo>
                    <a:lnTo>
                      <a:pt x="218" y="95"/>
                    </a:lnTo>
                    <a:lnTo>
                      <a:pt x="218" y="95"/>
                    </a:lnTo>
                    <a:lnTo>
                      <a:pt x="218" y="95"/>
                    </a:lnTo>
                    <a:lnTo>
                      <a:pt x="218" y="95"/>
                    </a:lnTo>
                    <a:lnTo>
                      <a:pt x="218" y="95"/>
                    </a:lnTo>
                    <a:lnTo>
                      <a:pt x="218" y="95"/>
                    </a:lnTo>
                    <a:lnTo>
                      <a:pt x="218" y="95"/>
                    </a:lnTo>
                    <a:lnTo>
                      <a:pt x="218" y="95"/>
                    </a:lnTo>
                    <a:cubicBezTo>
                      <a:pt x="218" y="95"/>
                      <a:pt x="218" y="94"/>
                      <a:pt x="218" y="94"/>
                    </a:cubicBezTo>
                    <a:lnTo>
                      <a:pt x="218" y="94"/>
                    </a:lnTo>
                    <a:cubicBezTo>
                      <a:pt x="217" y="94"/>
                      <a:pt x="217" y="93"/>
                      <a:pt x="216" y="93"/>
                    </a:cubicBezTo>
                    <a:lnTo>
                      <a:pt x="216" y="93"/>
                    </a:lnTo>
                    <a:lnTo>
                      <a:pt x="216" y="93"/>
                    </a:lnTo>
                    <a:lnTo>
                      <a:pt x="216" y="93"/>
                    </a:lnTo>
                    <a:lnTo>
                      <a:pt x="216" y="93"/>
                    </a:lnTo>
                    <a:lnTo>
                      <a:pt x="216" y="93"/>
                    </a:lnTo>
                    <a:lnTo>
                      <a:pt x="216" y="93"/>
                    </a:lnTo>
                    <a:lnTo>
                      <a:pt x="216" y="93"/>
                    </a:lnTo>
                    <a:lnTo>
                      <a:pt x="216" y="93"/>
                    </a:lnTo>
                    <a:lnTo>
                      <a:pt x="216" y="93"/>
                    </a:lnTo>
                    <a:lnTo>
                      <a:pt x="216" y="93"/>
                    </a:lnTo>
                    <a:lnTo>
                      <a:pt x="216" y="93"/>
                    </a:lnTo>
                    <a:lnTo>
                      <a:pt x="216" y="93"/>
                    </a:lnTo>
                    <a:lnTo>
                      <a:pt x="216" y="93"/>
                    </a:lnTo>
                    <a:lnTo>
                      <a:pt x="215" y="93"/>
                    </a:lnTo>
                    <a:lnTo>
                      <a:pt x="215" y="93"/>
                    </a:lnTo>
                    <a:lnTo>
                      <a:pt x="215" y="93"/>
                    </a:lnTo>
                    <a:lnTo>
                      <a:pt x="215" y="93"/>
                    </a:lnTo>
                    <a:lnTo>
                      <a:pt x="215" y="93"/>
                    </a:lnTo>
                    <a:lnTo>
                      <a:pt x="215" y="93"/>
                    </a:lnTo>
                    <a:cubicBezTo>
                      <a:pt x="215" y="93"/>
                      <a:pt x="215" y="93"/>
                      <a:pt x="214" y="93"/>
                    </a:cubicBezTo>
                    <a:lnTo>
                      <a:pt x="214" y="93"/>
                    </a:lnTo>
                    <a:lnTo>
                      <a:pt x="214" y="93"/>
                    </a:lnTo>
                    <a:cubicBezTo>
                      <a:pt x="214" y="93"/>
                      <a:pt x="214" y="93"/>
                      <a:pt x="214" y="93"/>
                    </a:cubicBezTo>
                    <a:lnTo>
                      <a:pt x="214" y="93"/>
                    </a:lnTo>
                    <a:lnTo>
                      <a:pt x="214" y="93"/>
                    </a:lnTo>
                    <a:lnTo>
                      <a:pt x="214" y="93"/>
                    </a:lnTo>
                    <a:lnTo>
                      <a:pt x="213" y="93"/>
                    </a:lnTo>
                    <a:lnTo>
                      <a:pt x="213" y="93"/>
                    </a:lnTo>
                    <a:lnTo>
                      <a:pt x="213" y="93"/>
                    </a:lnTo>
                    <a:lnTo>
                      <a:pt x="213" y="93"/>
                    </a:lnTo>
                    <a:lnTo>
                      <a:pt x="213" y="93"/>
                    </a:lnTo>
                    <a:lnTo>
                      <a:pt x="213" y="93"/>
                    </a:lnTo>
                    <a:lnTo>
                      <a:pt x="213" y="93"/>
                    </a:lnTo>
                    <a:lnTo>
                      <a:pt x="213" y="93"/>
                    </a:lnTo>
                    <a:lnTo>
                      <a:pt x="213" y="93"/>
                    </a:lnTo>
                    <a:lnTo>
                      <a:pt x="213" y="93"/>
                    </a:lnTo>
                    <a:lnTo>
                      <a:pt x="213" y="93"/>
                    </a:lnTo>
                    <a:lnTo>
                      <a:pt x="213" y="93"/>
                    </a:lnTo>
                    <a:lnTo>
                      <a:pt x="213" y="93"/>
                    </a:lnTo>
                    <a:lnTo>
                      <a:pt x="213" y="93"/>
                    </a:lnTo>
                    <a:lnTo>
                      <a:pt x="213" y="93"/>
                    </a:lnTo>
                    <a:lnTo>
                      <a:pt x="213" y="93"/>
                    </a:lnTo>
                    <a:lnTo>
                      <a:pt x="213" y="93"/>
                    </a:lnTo>
                    <a:lnTo>
                      <a:pt x="213" y="93"/>
                    </a:lnTo>
                    <a:lnTo>
                      <a:pt x="212" y="93"/>
                    </a:lnTo>
                    <a:lnTo>
                      <a:pt x="212" y="93"/>
                    </a:lnTo>
                    <a:lnTo>
                      <a:pt x="212" y="93"/>
                    </a:lnTo>
                    <a:lnTo>
                      <a:pt x="212" y="93"/>
                    </a:lnTo>
                    <a:lnTo>
                      <a:pt x="212" y="93"/>
                    </a:lnTo>
                    <a:lnTo>
                      <a:pt x="212" y="93"/>
                    </a:lnTo>
                    <a:lnTo>
                      <a:pt x="212" y="93"/>
                    </a:lnTo>
                    <a:lnTo>
                      <a:pt x="212" y="93"/>
                    </a:lnTo>
                    <a:lnTo>
                      <a:pt x="212" y="93"/>
                    </a:lnTo>
                    <a:lnTo>
                      <a:pt x="212" y="93"/>
                    </a:lnTo>
                    <a:lnTo>
                      <a:pt x="212" y="93"/>
                    </a:lnTo>
                    <a:lnTo>
                      <a:pt x="212" y="93"/>
                    </a:lnTo>
                    <a:lnTo>
                      <a:pt x="212" y="93"/>
                    </a:lnTo>
                    <a:lnTo>
                      <a:pt x="212" y="93"/>
                    </a:lnTo>
                    <a:lnTo>
                      <a:pt x="212" y="93"/>
                    </a:lnTo>
                    <a:lnTo>
                      <a:pt x="212" y="93"/>
                    </a:lnTo>
                    <a:lnTo>
                      <a:pt x="212" y="93"/>
                    </a:lnTo>
                    <a:lnTo>
                      <a:pt x="212" y="93"/>
                    </a:lnTo>
                    <a:lnTo>
                      <a:pt x="212" y="93"/>
                    </a:lnTo>
                    <a:cubicBezTo>
                      <a:pt x="211" y="93"/>
                      <a:pt x="211" y="93"/>
                      <a:pt x="211" y="93"/>
                    </a:cubicBezTo>
                    <a:lnTo>
                      <a:pt x="211" y="93"/>
                    </a:lnTo>
                    <a:cubicBezTo>
                      <a:pt x="211" y="94"/>
                      <a:pt x="210" y="94"/>
                      <a:pt x="210" y="95"/>
                    </a:cubicBezTo>
                    <a:lnTo>
                      <a:pt x="210" y="95"/>
                    </a:lnTo>
                    <a:lnTo>
                      <a:pt x="210" y="95"/>
                    </a:lnTo>
                    <a:lnTo>
                      <a:pt x="210" y="95"/>
                    </a:lnTo>
                    <a:lnTo>
                      <a:pt x="210" y="95"/>
                    </a:lnTo>
                    <a:lnTo>
                      <a:pt x="210" y="95"/>
                    </a:lnTo>
                    <a:lnTo>
                      <a:pt x="210" y="95"/>
                    </a:lnTo>
                    <a:lnTo>
                      <a:pt x="210" y="95"/>
                    </a:lnTo>
                    <a:lnTo>
                      <a:pt x="210" y="96"/>
                    </a:lnTo>
                    <a:lnTo>
                      <a:pt x="210" y="96"/>
                    </a:lnTo>
                    <a:lnTo>
                      <a:pt x="210" y="96"/>
                    </a:lnTo>
                    <a:lnTo>
                      <a:pt x="209" y="96"/>
                    </a:lnTo>
                    <a:lnTo>
                      <a:pt x="209" y="96"/>
                    </a:lnTo>
                    <a:lnTo>
                      <a:pt x="209" y="96"/>
                    </a:lnTo>
                    <a:lnTo>
                      <a:pt x="209" y="96"/>
                    </a:lnTo>
                    <a:lnTo>
                      <a:pt x="209" y="96"/>
                    </a:lnTo>
                    <a:lnTo>
                      <a:pt x="209" y="96"/>
                    </a:lnTo>
                    <a:lnTo>
                      <a:pt x="209" y="96"/>
                    </a:lnTo>
                    <a:lnTo>
                      <a:pt x="209" y="96"/>
                    </a:lnTo>
                    <a:lnTo>
                      <a:pt x="209" y="96"/>
                    </a:lnTo>
                    <a:lnTo>
                      <a:pt x="209" y="96"/>
                    </a:lnTo>
                    <a:lnTo>
                      <a:pt x="209" y="97"/>
                    </a:lnTo>
                    <a:lnTo>
                      <a:pt x="209" y="97"/>
                    </a:lnTo>
                    <a:lnTo>
                      <a:pt x="209" y="97"/>
                    </a:lnTo>
                    <a:lnTo>
                      <a:pt x="209" y="97"/>
                    </a:lnTo>
                    <a:lnTo>
                      <a:pt x="209" y="97"/>
                    </a:lnTo>
                    <a:lnTo>
                      <a:pt x="209" y="97"/>
                    </a:lnTo>
                    <a:lnTo>
                      <a:pt x="209" y="97"/>
                    </a:lnTo>
                    <a:lnTo>
                      <a:pt x="209" y="97"/>
                    </a:lnTo>
                    <a:lnTo>
                      <a:pt x="209" y="97"/>
                    </a:lnTo>
                    <a:lnTo>
                      <a:pt x="209" y="97"/>
                    </a:lnTo>
                    <a:lnTo>
                      <a:pt x="209" y="97"/>
                    </a:lnTo>
                    <a:lnTo>
                      <a:pt x="208" y="98"/>
                    </a:lnTo>
                    <a:lnTo>
                      <a:pt x="208" y="98"/>
                    </a:lnTo>
                    <a:lnTo>
                      <a:pt x="208" y="98"/>
                    </a:lnTo>
                    <a:lnTo>
                      <a:pt x="208" y="98"/>
                    </a:lnTo>
                    <a:cubicBezTo>
                      <a:pt x="207" y="99"/>
                      <a:pt x="207" y="100"/>
                      <a:pt x="206" y="100"/>
                    </a:cubicBezTo>
                    <a:cubicBezTo>
                      <a:pt x="204" y="102"/>
                      <a:pt x="202" y="102"/>
                      <a:pt x="198" y="102"/>
                    </a:cubicBezTo>
                    <a:cubicBezTo>
                      <a:pt x="195" y="102"/>
                      <a:pt x="192" y="101"/>
                      <a:pt x="189" y="98"/>
                    </a:cubicBezTo>
                    <a:lnTo>
                      <a:pt x="189" y="98"/>
                    </a:lnTo>
                    <a:cubicBezTo>
                      <a:pt x="186" y="96"/>
                      <a:pt x="185" y="93"/>
                      <a:pt x="184" y="90"/>
                    </a:cubicBezTo>
                    <a:cubicBezTo>
                      <a:pt x="184" y="86"/>
                      <a:pt x="186" y="83"/>
                      <a:pt x="188" y="80"/>
                    </a:cubicBezTo>
                    <a:lnTo>
                      <a:pt x="188" y="80"/>
                    </a:lnTo>
                    <a:cubicBezTo>
                      <a:pt x="191" y="78"/>
                      <a:pt x="194" y="76"/>
                      <a:pt x="197" y="76"/>
                    </a:cubicBezTo>
                    <a:cubicBezTo>
                      <a:pt x="201" y="76"/>
                      <a:pt x="203" y="76"/>
                      <a:pt x="205" y="77"/>
                    </a:cubicBezTo>
                    <a:cubicBezTo>
                      <a:pt x="207" y="78"/>
                      <a:pt x="208" y="80"/>
                      <a:pt x="209" y="82"/>
                    </a:cubicBezTo>
                    <a:cubicBezTo>
                      <a:pt x="210" y="84"/>
                      <a:pt x="212" y="84"/>
                      <a:pt x="214" y="84"/>
                    </a:cubicBezTo>
                    <a:cubicBezTo>
                      <a:pt x="216" y="84"/>
                      <a:pt x="218" y="82"/>
                      <a:pt x="218" y="80"/>
                    </a:cubicBezTo>
                    <a:lnTo>
                      <a:pt x="218" y="80"/>
                    </a:lnTo>
                    <a:lnTo>
                      <a:pt x="218" y="80"/>
                    </a:lnTo>
                    <a:lnTo>
                      <a:pt x="218" y="80"/>
                    </a:lnTo>
                    <a:lnTo>
                      <a:pt x="218" y="80"/>
                    </a:lnTo>
                    <a:lnTo>
                      <a:pt x="218" y="80"/>
                    </a:lnTo>
                    <a:lnTo>
                      <a:pt x="218" y="80"/>
                    </a:lnTo>
                    <a:cubicBezTo>
                      <a:pt x="218" y="79"/>
                      <a:pt x="218" y="79"/>
                      <a:pt x="218" y="79"/>
                    </a:cubicBezTo>
                    <a:cubicBezTo>
                      <a:pt x="217" y="71"/>
                      <a:pt x="216" y="58"/>
                      <a:pt x="215" y="47"/>
                    </a:cubicBezTo>
                    <a:cubicBezTo>
                      <a:pt x="214" y="41"/>
                      <a:pt x="213" y="35"/>
                      <a:pt x="213" y="30"/>
                    </a:cubicBezTo>
                    <a:cubicBezTo>
                      <a:pt x="217" y="29"/>
                      <a:pt x="223" y="28"/>
                      <a:pt x="229" y="27"/>
                    </a:cubicBezTo>
                    <a:cubicBezTo>
                      <a:pt x="236" y="27"/>
                      <a:pt x="243" y="26"/>
                      <a:pt x="249" y="25"/>
                    </a:cubicBezTo>
                    <a:cubicBezTo>
                      <a:pt x="248" y="28"/>
                      <a:pt x="247" y="32"/>
                      <a:pt x="247" y="36"/>
                    </a:cubicBezTo>
                    <a:cubicBezTo>
                      <a:pt x="247" y="42"/>
                      <a:pt x="250" y="48"/>
                      <a:pt x="255" y="52"/>
                    </a:cubicBezTo>
                    <a:cubicBezTo>
                      <a:pt x="259" y="56"/>
                      <a:pt x="265" y="58"/>
                      <a:pt x="271" y="58"/>
                    </a:cubicBezTo>
                    <a:cubicBezTo>
                      <a:pt x="277" y="58"/>
                      <a:pt x="282" y="55"/>
                      <a:pt x="286" y="51"/>
                    </a:cubicBezTo>
                    <a:cubicBezTo>
                      <a:pt x="290" y="46"/>
                      <a:pt x="293" y="40"/>
                      <a:pt x="293" y="34"/>
                    </a:cubicBezTo>
                    <a:cubicBezTo>
                      <a:pt x="292" y="30"/>
                      <a:pt x="291" y="27"/>
                      <a:pt x="290" y="24"/>
                    </a:cubicBezTo>
                    <a:cubicBezTo>
                      <a:pt x="296" y="24"/>
                      <a:pt x="303" y="24"/>
                      <a:pt x="310" y="24"/>
                    </a:cubicBezTo>
                    <a:cubicBezTo>
                      <a:pt x="316" y="25"/>
                      <a:pt x="322" y="25"/>
                      <a:pt x="327" y="26"/>
                    </a:cubicBezTo>
                    <a:close/>
                  </a:path>
                </a:pathLst>
              </a:custGeom>
              <a:solidFill>
                <a:sysClr val="window" lastClr="FFFFFF"/>
              </a:solidFill>
              <a:ln w="9525">
                <a:noFill/>
                <a:round/>
                <a:headEnd/>
                <a:tailEnd/>
              </a:ln>
              <a:effectLst>
                <a:outerShdw blurRad="38100" dist="38100" dir="5400000" algn="ctr" rotWithShape="0">
                  <a:srgbClr val="000000"/>
                </a:outerShdw>
              </a:effec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grpSp>
          <p:nvGrpSpPr>
            <p:cNvPr id="59" name="Group 58"/>
            <p:cNvGrpSpPr/>
            <p:nvPr/>
          </p:nvGrpSpPr>
          <p:grpSpPr>
            <a:xfrm>
              <a:off x="3816730" y="3625892"/>
              <a:ext cx="1091327" cy="1091327"/>
              <a:chOff x="5529947" y="3852335"/>
              <a:chExt cx="1455102" cy="1455102"/>
            </a:xfrm>
          </p:grpSpPr>
          <p:grpSp>
            <p:nvGrpSpPr>
              <p:cNvPr id="60" name="Group 319"/>
              <p:cNvGrpSpPr>
                <a:grpSpLocks/>
              </p:cNvGrpSpPr>
              <p:nvPr/>
            </p:nvGrpSpPr>
            <p:grpSpPr bwMode="auto">
              <a:xfrm>
                <a:off x="5529947" y="3852335"/>
                <a:ext cx="1455102" cy="1455102"/>
                <a:chOff x="1858" y="1605"/>
                <a:chExt cx="1574" cy="1574"/>
              </a:xfrm>
            </p:grpSpPr>
            <p:sp>
              <p:nvSpPr>
                <p:cNvPr id="62" name="Oval 320"/>
                <p:cNvSpPr>
                  <a:spLocks noChangeArrowheads="1"/>
                </p:cNvSpPr>
                <p:nvPr/>
              </p:nvSpPr>
              <p:spPr bwMode="auto">
                <a:xfrm>
                  <a:off x="1858" y="1605"/>
                  <a:ext cx="1574" cy="1574"/>
                </a:xfrm>
                <a:prstGeom prst="ellipse">
                  <a:avLst/>
                </a:prstGeom>
                <a:gradFill rotWithShape="1">
                  <a:gsLst>
                    <a:gs pos="0">
                      <a:srgbClr val="01405C"/>
                    </a:gs>
                    <a:gs pos="100000">
                      <a:srgbClr val="01405C">
                        <a:gamma/>
                        <a:shade val="72941"/>
                        <a:invGamma/>
                      </a:srgbClr>
                    </a:gs>
                  </a:gsLst>
                  <a:path path="shape">
                    <a:fillToRect l="50000" t="50000" r="50000" b="50000"/>
                  </a:path>
                </a:gradFill>
                <a:ln w="9525">
                  <a:noFill/>
                  <a:round/>
                  <a:headEnd/>
                  <a:tailEnd/>
                </a:ln>
              </p:spPr>
              <p:txBody>
                <a:bodyPr/>
                <a:lstStyle/>
                <a:p>
                  <a:pPr>
                    <a:defRPr/>
                  </a:pPr>
                  <a:endParaRPr lang="en-US" sz="1350" kern="0">
                    <a:solidFill>
                      <a:prstClr val="black"/>
                    </a:solidFill>
                  </a:endParaRPr>
                </a:p>
              </p:txBody>
            </p:sp>
            <p:sp>
              <p:nvSpPr>
                <p:cNvPr id="63" name="Freeform 321"/>
                <p:cNvSpPr>
                  <a:spLocks noEditPoints="1"/>
                </p:cNvSpPr>
                <p:nvPr/>
              </p:nvSpPr>
              <p:spPr bwMode="auto">
                <a:xfrm>
                  <a:off x="1858" y="1605"/>
                  <a:ext cx="1574" cy="1574"/>
                </a:xfrm>
                <a:custGeom>
                  <a:avLst/>
                  <a:gdLst/>
                  <a:ahLst/>
                  <a:cxnLst>
                    <a:cxn ang="0">
                      <a:pos x="370" y="185"/>
                    </a:cxn>
                    <a:cxn ang="0">
                      <a:pos x="185" y="370"/>
                    </a:cxn>
                    <a:cxn ang="0">
                      <a:pos x="0" y="185"/>
                    </a:cxn>
                    <a:cxn ang="0">
                      <a:pos x="185" y="0"/>
                    </a:cxn>
                    <a:cxn ang="0">
                      <a:pos x="370" y="185"/>
                    </a:cxn>
                    <a:cxn ang="0">
                      <a:pos x="185" y="16"/>
                    </a:cxn>
                    <a:cxn ang="0">
                      <a:pos x="15" y="183"/>
                    </a:cxn>
                    <a:cxn ang="0">
                      <a:pos x="185" y="354"/>
                    </a:cxn>
                    <a:cxn ang="0">
                      <a:pos x="355" y="183"/>
                    </a:cxn>
                    <a:cxn ang="0">
                      <a:pos x="185" y="16"/>
                    </a:cxn>
                  </a:cxnLst>
                  <a:rect l="0" t="0" r="r" b="b"/>
                  <a:pathLst>
                    <a:path w="370" h="370">
                      <a:moveTo>
                        <a:pt x="370" y="185"/>
                      </a:moveTo>
                      <a:cubicBezTo>
                        <a:pt x="370" y="287"/>
                        <a:pt x="287" y="370"/>
                        <a:pt x="185" y="370"/>
                      </a:cubicBezTo>
                      <a:cubicBezTo>
                        <a:pt x="83" y="370"/>
                        <a:pt x="0" y="287"/>
                        <a:pt x="0" y="185"/>
                      </a:cubicBezTo>
                      <a:cubicBezTo>
                        <a:pt x="0" y="83"/>
                        <a:pt x="83" y="0"/>
                        <a:pt x="185" y="0"/>
                      </a:cubicBezTo>
                      <a:cubicBezTo>
                        <a:pt x="287" y="0"/>
                        <a:pt x="370" y="83"/>
                        <a:pt x="370" y="185"/>
                      </a:cubicBezTo>
                      <a:close/>
                      <a:moveTo>
                        <a:pt x="185" y="16"/>
                      </a:moveTo>
                      <a:cubicBezTo>
                        <a:pt x="91" y="16"/>
                        <a:pt x="15" y="91"/>
                        <a:pt x="15" y="183"/>
                      </a:cubicBezTo>
                      <a:cubicBezTo>
                        <a:pt x="15" y="275"/>
                        <a:pt x="91" y="354"/>
                        <a:pt x="185" y="354"/>
                      </a:cubicBezTo>
                      <a:cubicBezTo>
                        <a:pt x="279" y="354"/>
                        <a:pt x="355" y="275"/>
                        <a:pt x="355" y="183"/>
                      </a:cubicBezTo>
                      <a:cubicBezTo>
                        <a:pt x="355" y="91"/>
                        <a:pt x="279" y="16"/>
                        <a:pt x="185" y="16"/>
                      </a:cubicBezTo>
                      <a:close/>
                    </a:path>
                  </a:pathLst>
                </a:custGeom>
                <a:solidFill>
                  <a:srgbClr val="000000">
                    <a:alpha val="24001"/>
                  </a:srgbClr>
                </a:solidFill>
                <a:ln w="9525">
                  <a:noFill/>
                  <a:round/>
                  <a:headEnd/>
                  <a:tailEnd/>
                </a:ln>
              </p:spPr>
              <p:txBody>
                <a:bodyPr/>
                <a:lstStyle/>
                <a:p>
                  <a:pPr>
                    <a:defRPr/>
                  </a:pPr>
                  <a:endParaRPr lang="en-US" sz="1350" kern="0">
                    <a:solidFill>
                      <a:prstClr val="black"/>
                    </a:solidFill>
                  </a:endParaRPr>
                </a:p>
              </p:txBody>
            </p:sp>
            <p:sp>
              <p:nvSpPr>
                <p:cNvPr id="64" name="Oval 322"/>
                <p:cNvSpPr>
                  <a:spLocks noChangeArrowheads="1"/>
                </p:cNvSpPr>
                <p:nvPr/>
              </p:nvSpPr>
              <p:spPr bwMode="auto">
                <a:xfrm>
                  <a:off x="2096" y="1685"/>
                  <a:ext cx="1097" cy="706"/>
                </a:xfrm>
                <a:prstGeom prst="ellipse">
                  <a:avLst/>
                </a:prstGeom>
                <a:gradFill rotWithShape="1">
                  <a:gsLst>
                    <a:gs pos="0">
                      <a:srgbClr val="01405C">
                        <a:lumMod val="25000"/>
                        <a:lumOff val="75000"/>
                        <a:alpha val="39000"/>
                      </a:srgbClr>
                    </a:gs>
                    <a:gs pos="100000">
                      <a:srgbClr val="FFFFFF">
                        <a:gamma/>
                        <a:tint val="0"/>
                        <a:invGamma/>
                        <a:alpha val="0"/>
                      </a:srgbClr>
                    </a:gs>
                  </a:gsLst>
                  <a:lin ang="5400000" scaled="1"/>
                </a:gradFill>
                <a:ln w="9525">
                  <a:noFill/>
                  <a:round/>
                  <a:headEnd/>
                  <a:tailEnd/>
                </a:ln>
              </p:spPr>
              <p:txBody>
                <a:bodyPr/>
                <a:lstStyle/>
                <a:p>
                  <a:pPr>
                    <a:defRPr/>
                  </a:pPr>
                  <a:endParaRPr lang="en-US" sz="1350" kern="0">
                    <a:solidFill>
                      <a:prstClr val="black"/>
                    </a:solidFill>
                  </a:endParaRPr>
                </a:p>
              </p:txBody>
            </p:sp>
            <p:sp>
              <p:nvSpPr>
                <p:cNvPr id="65" name="Freeform 323"/>
                <p:cNvSpPr>
                  <a:spLocks/>
                </p:cNvSpPr>
                <p:nvPr/>
              </p:nvSpPr>
              <p:spPr bwMode="auto">
                <a:xfrm>
                  <a:off x="1975" y="2609"/>
                  <a:ext cx="1340" cy="459"/>
                </a:xfrm>
                <a:custGeom>
                  <a:avLst/>
                  <a:gdLst/>
                  <a:ahLst/>
                  <a:cxnLst>
                    <a:cxn ang="0">
                      <a:pos x="5" y="11"/>
                    </a:cxn>
                    <a:cxn ang="0">
                      <a:pos x="158" y="108"/>
                    </a:cxn>
                    <a:cxn ang="0">
                      <a:pos x="311" y="11"/>
                    </a:cxn>
                    <a:cxn ang="0">
                      <a:pos x="302" y="11"/>
                    </a:cxn>
                    <a:cxn ang="0">
                      <a:pos x="158" y="92"/>
                    </a:cxn>
                    <a:cxn ang="0">
                      <a:pos x="14" y="11"/>
                    </a:cxn>
                    <a:cxn ang="0">
                      <a:pos x="5" y="11"/>
                    </a:cxn>
                  </a:cxnLst>
                  <a:rect l="0" t="0" r="r" b="b"/>
                  <a:pathLst>
                    <a:path w="315" h="108">
                      <a:moveTo>
                        <a:pt x="5" y="11"/>
                      </a:moveTo>
                      <a:cubicBezTo>
                        <a:pt x="33" y="68"/>
                        <a:pt x="91" y="108"/>
                        <a:pt x="158" y="108"/>
                      </a:cubicBezTo>
                      <a:cubicBezTo>
                        <a:pt x="225" y="108"/>
                        <a:pt x="285" y="69"/>
                        <a:pt x="311" y="11"/>
                      </a:cubicBezTo>
                      <a:cubicBezTo>
                        <a:pt x="315" y="3"/>
                        <a:pt x="308" y="2"/>
                        <a:pt x="302" y="11"/>
                      </a:cubicBezTo>
                      <a:cubicBezTo>
                        <a:pt x="273" y="60"/>
                        <a:pt x="219" y="92"/>
                        <a:pt x="158" y="92"/>
                      </a:cubicBezTo>
                      <a:cubicBezTo>
                        <a:pt x="97" y="92"/>
                        <a:pt x="44" y="60"/>
                        <a:pt x="14" y="11"/>
                      </a:cubicBezTo>
                      <a:cubicBezTo>
                        <a:pt x="7" y="0"/>
                        <a:pt x="0" y="1"/>
                        <a:pt x="5" y="11"/>
                      </a:cubicBezTo>
                      <a:close/>
                    </a:path>
                  </a:pathLst>
                </a:custGeom>
                <a:gradFill rotWithShape="1">
                  <a:gsLst>
                    <a:gs pos="0">
                      <a:sysClr val="window" lastClr="FFFFFF">
                        <a:gamma/>
                        <a:tint val="0"/>
                        <a:invGamma/>
                        <a:alpha val="0"/>
                      </a:sysClr>
                    </a:gs>
                    <a:gs pos="100000">
                      <a:sysClr val="window" lastClr="FFFFFF">
                        <a:alpha val="34000"/>
                      </a:sysClr>
                    </a:gs>
                  </a:gsLst>
                  <a:lin ang="5400000" scaled="1"/>
                </a:gradFill>
                <a:ln w="9525">
                  <a:noFill/>
                  <a:round/>
                  <a:headEnd/>
                  <a:tailEnd/>
                </a:ln>
              </p:spPr>
              <p:txBody>
                <a:bodyPr/>
                <a:lstStyle/>
                <a:p>
                  <a:pPr>
                    <a:defRPr/>
                  </a:pPr>
                  <a:endParaRPr lang="en-US" sz="1350" kern="0">
                    <a:solidFill>
                      <a:prstClr val="black"/>
                    </a:solidFill>
                  </a:endParaRPr>
                </a:p>
              </p:txBody>
            </p:sp>
          </p:grpSp>
          <p:sp>
            <p:nvSpPr>
              <p:cNvPr id="61" name="Freeform 47"/>
              <p:cNvSpPr>
                <a:spLocks noEditPoints="1"/>
              </p:cNvSpPr>
              <p:nvPr/>
            </p:nvSpPr>
            <p:spPr bwMode="auto">
              <a:xfrm>
                <a:off x="5745854" y="3973482"/>
                <a:ext cx="987195" cy="1060421"/>
              </a:xfrm>
              <a:custGeom>
                <a:avLst/>
                <a:gdLst/>
                <a:ahLst/>
                <a:cxnLst>
                  <a:cxn ang="0">
                    <a:pos x="101" y="268"/>
                  </a:cxn>
                  <a:cxn ang="0">
                    <a:pos x="261" y="374"/>
                  </a:cxn>
                  <a:cxn ang="0">
                    <a:pos x="228" y="224"/>
                  </a:cxn>
                  <a:cxn ang="0">
                    <a:pos x="220" y="216"/>
                  </a:cxn>
                  <a:cxn ang="0">
                    <a:pos x="154" y="206"/>
                  </a:cxn>
                  <a:cxn ang="0">
                    <a:pos x="157" y="243"/>
                  </a:cxn>
                  <a:cxn ang="0">
                    <a:pos x="177" y="179"/>
                  </a:cxn>
                  <a:cxn ang="0">
                    <a:pos x="202" y="213"/>
                  </a:cxn>
                  <a:cxn ang="0">
                    <a:pos x="177" y="179"/>
                  </a:cxn>
                  <a:cxn ang="0">
                    <a:pos x="163" y="19"/>
                  </a:cxn>
                  <a:cxn ang="0">
                    <a:pos x="149" y="157"/>
                  </a:cxn>
                  <a:cxn ang="0">
                    <a:pos x="154" y="60"/>
                  </a:cxn>
                  <a:cxn ang="0">
                    <a:pos x="180" y="66"/>
                  </a:cxn>
                  <a:cxn ang="0">
                    <a:pos x="186" y="76"/>
                  </a:cxn>
                  <a:cxn ang="0">
                    <a:pos x="235" y="100"/>
                  </a:cxn>
                  <a:cxn ang="0">
                    <a:pos x="227" y="129"/>
                  </a:cxn>
                  <a:cxn ang="0">
                    <a:pos x="320" y="81"/>
                  </a:cxn>
                  <a:cxn ang="0">
                    <a:pos x="320" y="81"/>
                  </a:cxn>
                  <a:cxn ang="0">
                    <a:pos x="27" y="98"/>
                  </a:cxn>
                  <a:cxn ang="0">
                    <a:pos x="0" y="191"/>
                  </a:cxn>
                  <a:cxn ang="0">
                    <a:pos x="34" y="131"/>
                  </a:cxn>
                  <a:cxn ang="0">
                    <a:pos x="47" y="143"/>
                  </a:cxn>
                  <a:cxn ang="0">
                    <a:pos x="82" y="140"/>
                  </a:cxn>
                  <a:cxn ang="0">
                    <a:pos x="72" y="237"/>
                  </a:cxn>
                  <a:cxn ang="0">
                    <a:pos x="50" y="359"/>
                  </a:cxn>
                  <a:cxn ang="0">
                    <a:pos x="39" y="359"/>
                  </a:cxn>
                  <a:cxn ang="0">
                    <a:pos x="17" y="237"/>
                  </a:cxn>
                  <a:cxn ang="0">
                    <a:pos x="280" y="147"/>
                  </a:cxn>
                  <a:cxn ang="0">
                    <a:pos x="316" y="153"/>
                  </a:cxn>
                  <a:cxn ang="0">
                    <a:pos x="323" y="153"/>
                  </a:cxn>
                  <a:cxn ang="0">
                    <a:pos x="360" y="147"/>
                  </a:cxn>
                  <a:cxn ang="0">
                    <a:pos x="343" y="359"/>
                  </a:cxn>
                  <a:cxn ang="0">
                    <a:pos x="322" y="251"/>
                  </a:cxn>
                  <a:cxn ang="0">
                    <a:pos x="312" y="361"/>
                  </a:cxn>
                  <a:cxn ang="0">
                    <a:pos x="122" y="370"/>
                  </a:cxn>
                  <a:cxn ang="0">
                    <a:pos x="254" y="268"/>
                  </a:cxn>
                  <a:cxn ang="0">
                    <a:pos x="108" y="374"/>
                  </a:cxn>
                  <a:cxn ang="0">
                    <a:pos x="247" y="270"/>
                  </a:cxn>
                  <a:cxn ang="0">
                    <a:pos x="193" y="301"/>
                  </a:cxn>
                  <a:cxn ang="0">
                    <a:pos x="201" y="305"/>
                  </a:cxn>
                  <a:cxn ang="0">
                    <a:pos x="209" y="309"/>
                  </a:cxn>
                  <a:cxn ang="0">
                    <a:pos x="217" y="313"/>
                  </a:cxn>
                  <a:cxn ang="0">
                    <a:pos x="224" y="317"/>
                  </a:cxn>
                  <a:cxn ang="0">
                    <a:pos x="222" y="330"/>
                  </a:cxn>
                  <a:cxn ang="0">
                    <a:pos x="232" y="340"/>
                  </a:cxn>
                  <a:cxn ang="0">
                    <a:pos x="229" y="341"/>
                  </a:cxn>
                  <a:cxn ang="0">
                    <a:pos x="219" y="331"/>
                  </a:cxn>
                  <a:cxn ang="0">
                    <a:pos x="213" y="333"/>
                  </a:cxn>
                  <a:cxn ang="0">
                    <a:pos x="209" y="341"/>
                  </a:cxn>
                </a:cxnLst>
                <a:rect l="0" t="0" r="r" b="b"/>
                <a:pathLst>
                  <a:path w="364" h="391">
                    <a:moveTo>
                      <a:pt x="238" y="378"/>
                    </a:moveTo>
                    <a:lnTo>
                      <a:pt x="125" y="378"/>
                    </a:lnTo>
                    <a:cubicBezTo>
                      <a:pt x="121" y="391"/>
                      <a:pt x="101" y="388"/>
                      <a:pt x="101" y="374"/>
                    </a:cubicBezTo>
                    <a:lnTo>
                      <a:pt x="101" y="268"/>
                    </a:lnTo>
                    <a:cubicBezTo>
                      <a:pt x="101" y="261"/>
                      <a:pt x="106" y="256"/>
                      <a:pt x="113" y="256"/>
                    </a:cubicBezTo>
                    <a:lnTo>
                      <a:pt x="249" y="256"/>
                    </a:lnTo>
                    <a:cubicBezTo>
                      <a:pt x="256" y="256"/>
                      <a:pt x="261" y="261"/>
                      <a:pt x="261" y="268"/>
                    </a:cubicBezTo>
                    <a:lnTo>
                      <a:pt x="261" y="374"/>
                    </a:lnTo>
                    <a:cubicBezTo>
                      <a:pt x="261" y="388"/>
                      <a:pt x="242" y="391"/>
                      <a:pt x="238" y="378"/>
                    </a:cubicBezTo>
                    <a:close/>
                    <a:moveTo>
                      <a:pt x="243" y="201"/>
                    </a:moveTo>
                    <a:lnTo>
                      <a:pt x="238" y="234"/>
                    </a:lnTo>
                    <a:lnTo>
                      <a:pt x="228" y="224"/>
                    </a:lnTo>
                    <a:lnTo>
                      <a:pt x="208" y="243"/>
                    </a:lnTo>
                    <a:cubicBezTo>
                      <a:pt x="206" y="246"/>
                      <a:pt x="202" y="246"/>
                      <a:pt x="200" y="243"/>
                    </a:cubicBezTo>
                    <a:cubicBezTo>
                      <a:pt x="198" y="241"/>
                      <a:pt x="198" y="238"/>
                      <a:pt x="200" y="236"/>
                    </a:cubicBezTo>
                    <a:lnTo>
                      <a:pt x="220" y="216"/>
                    </a:lnTo>
                    <a:lnTo>
                      <a:pt x="210" y="206"/>
                    </a:lnTo>
                    <a:lnTo>
                      <a:pt x="243" y="201"/>
                    </a:lnTo>
                    <a:close/>
                    <a:moveTo>
                      <a:pt x="122" y="201"/>
                    </a:moveTo>
                    <a:lnTo>
                      <a:pt x="154" y="206"/>
                    </a:lnTo>
                    <a:lnTo>
                      <a:pt x="144" y="216"/>
                    </a:lnTo>
                    <a:lnTo>
                      <a:pt x="164" y="236"/>
                    </a:lnTo>
                    <a:cubicBezTo>
                      <a:pt x="166" y="238"/>
                      <a:pt x="166" y="241"/>
                      <a:pt x="164" y="243"/>
                    </a:cubicBezTo>
                    <a:cubicBezTo>
                      <a:pt x="162" y="246"/>
                      <a:pt x="159" y="246"/>
                      <a:pt x="157" y="243"/>
                    </a:cubicBezTo>
                    <a:lnTo>
                      <a:pt x="137" y="224"/>
                    </a:lnTo>
                    <a:lnTo>
                      <a:pt x="127" y="234"/>
                    </a:lnTo>
                    <a:lnTo>
                      <a:pt x="122" y="201"/>
                    </a:lnTo>
                    <a:close/>
                    <a:moveTo>
                      <a:pt x="177" y="179"/>
                    </a:moveTo>
                    <a:cubicBezTo>
                      <a:pt x="177" y="177"/>
                      <a:pt x="179" y="174"/>
                      <a:pt x="182" y="174"/>
                    </a:cubicBezTo>
                    <a:cubicBezTo>
                      <a:pt x="185" y="174"/>
                      <a:pt x="188" y="177"/>
                      <a:pt x="188" y="179"/>
                    </a:cubicBezTo>
                    <a:lnTo>
                      <a:pt x="188" y="213"/>
                    </a:lnTo>
                    <a:lnTo>
                      <a:pt x="202" y="213"/>
                    </a:lnTo>
                    <a:lnTo>
                      <a:pt x="182" y="240"/>
                    </a:lnTo>
                    <a:lnTo>
                      <a:pt x="163" y="213"/>
                    </a:lnTo>
                    <a:lnTo>
                      <a:pt x="177" y="213"/>
                    </a:lnTo>
                    <a:lnTo>
                      <a:pt x="177" y="179"/>
                    </a:lnTo>
                    <a:close/>
                    <a:moveTo>
                      <a:pt x="183" y="0"/>
                    </a:moveTo>
                    <a:cubicBezTo>
                      <a:pt x="194" y="0"/>
                      <a:pt x="203" y="9"/>
                      <a:pt x="203" y="19"/>
                    </a:cubicBezTo>
                    <a:cubicBezTo>
                      <a:pt x="203" y="29"/>
                      <a:pt x="195" y="51"/>
                      <a:pt x="183" y="51"/>
                    </a:cubicBezTo>
                    <a:cubicBezTo>
                      <a:pt x="171" y="51"/>
                      <a:pt x="163" y="29"/>
                      <a:pt x="163" y="19"/>
                    </a:cubicBezTo>
                    <a:cubicBezTo>
                      <a:pt x="163" y="9"/>
                      <a:pt x="172" y="0"/>
                      <a:pt x="183" y="0"/>
                    </a:cubicBezTo>
                    <a:close/>
                    <a:moveTo>
                      <a:pt x="150" y="168"/>
                    </a:moveTo>
                    <a:cubicBezTo>
                      <a:pt x="150" y="164"/>
                      <a:pt x="150" y="160"/>
                      <a:pt x="150" y="159"/>
                    </a:cubicBezTo>
                    <a:cubicBezTo>
                      <a:pt x="149" y="158"/>
                      <a:pt x="149" y="158"/>
                      <a:pt x="149" y="157"/>
                    </a:cubicBezTo>
                    <a:cubicBezTo>
                      <a:pt x="134" y="145"/>
                      <a:pt x="120" y="136"/>
                      <a:pt x="108" y="123"/>
                    </a:cubicBezTo>
                    <a:cubicBezTo>
                      <a:pt x="103" y="119"/>
                      <a:pt x="103" y="113"/>
                      <a:pt x="107" y="108"/>
                    </a:cubicBezTo>
                    <a:cubicBezTo>
                      <a:pt x="118" y="93"/>
                      <a:pt x="132" y="78"/>
                      <a:pt x="147" y="62"/>
                    </a:cubicBezTo>
                    <a:cubicBezTo>
                      <a:pt x="149" y="61"/>
                      <a:pt x="150" y="61"/>
                      <a:pt x="154" y="60"/>
                    </a:cubicBezTo>
                    <a:cubicBezTo>
                      <a:pt x="161" y="58"/>
                      <a:pt x="165" y="56"/>
                      <a:pt x="172" y="54"/>
                    </a:cubicBezTo>
                    <a:cubicBezTo>
                      <a:pt x="174" y="62"/>
                      <a:pt x="176" y="69"/>
                      <a:pt x="179" y="76"/>
                    </a:cubicBezTo>
                    <a:lnTo>
                      <a:pt x="179" y="75"/>
                    </a:lnTo>
                    <a:lnTo>
                      <a:pt x="180" y="66"/>
                    </a:lnTo>
                    <a:lnTo>
                      <a:pt x="183" y="64"/>
                    </a:lnTo>
                    <a:lnTo>
                      <a:pt x="186" y="66"/>
                    </a:lnTo>
                    <a:lnTo>
                      <a:pt x="186" y="75"/>
                    </a:lnTo>
                    <a:lnTo>
                      <a:pt x="186" y="76"/>
                    </a:lnTo>
                    <a:cubicBezTo>
                      <a:pt x="190" y="69"/>
                      <a:pt x="191" y="62"/>
                      <a:pt x="193" y="54"/>
                    </a:cubicBezTo>
                    <a:cubicBezTo>
                      <a:pt x="202" y="56"/>
                      <a:pt x="209" y="59"/>
                      <a:pt x="218" y="61"/>
                    </a:cubicBezTo>
                    <a:cubicBezTo>
                      <a:pt x="219" y="62"/>
                      <a:pt x="220" y="65"/>
                      <a:pt x="221" y="67"/>
                    </a:cubicBezTo>
                    <a:cubicBezTo>
                      <a:pt x="225" y="78"/>
                      <a:pt x="229" y="89"/>
                      <a:pt x="235" y="100"/>
                    </a:cubicBezTo>
                    <a:cubicBezTo>
                      <a:pt x="241" y="91"/>
                      <a:pt x="246" y="81"/>
                      <a:pt x="250" y="70"/>
                    </a:cubicBezTo>
                    <a:cubicBezTo>
                      <a:pt x="255" y="58"/>
                      <a:pt x="272" y="66"/>
                      <a:pt x="267" y="78"/>
                    </a:cubicBezTo>
                    <a:cubicBezTo>
                      <a:pt x="259" y="95"/>
                      <a:pt x="253" y="113"/>
                      <a:pt x="244" y="130"/>
                    </a:cubicBezTo>
                    <a:cubicBezTo>
                      <a:pt x="239" y="137"/>
                      <a:pt x="231" y="137"/>
                      <a:pt x="227" y="129"/>
                    </a:cubicBezTo>
                    <a:cubicBezTo>
                      <a:pt x="223" y="123"/>
                      <a:pt x="220" y="116"/>
                      <a:pt x="217" y="110"/>
                    </a:cubicBezTo>
                    <a:cubicBezTo>
                      <a:pt x="217" y="130"/>
                      <a:pt x="216" y="148"/>
                      <a:pt x="217" y="168"/>
                    </a:cubicBezTo>
                    <a:lnTo>
                      <a:pt x="150" y="168"/>
                    </a:lnTo>
                    <a:close/>
                    <a:moveTo>
                      <a:pt x="320" y="81"/>
                    </a:moveTo>
                    <a:cubicBezTo>
                      <a:pt x="329" y="81"/>
                      <a:pt x="337" y="89"/>
                      <a:pt x="337" y="98"/>
                    </a:cubicBezTo>
                    <a:cubicBezTo>
                      <a:pt x="337" y="107"/>
                      <a:pt x="331" y="126"/>
                      <a:pt x="320" y="126"/>
                    </a:cubicBezTo>
                    <a:cubicBezTo>
                      <a:pt x="309" y="126"/>
                      <a:pt x="302" y="107"/>
                      <a:pt x="302" y="98"/>
                    </a:cubicBezTo>
                    <a:cubicBezTo>
                      <a:pt x="302" y="89"/>
                      <a:pt x="310" y="81"/>
                      <a:pt x="320" y="81"/>
                    </a:cubicBezTo>
                    <a:close/>
                    <a:moveTo>
                      <a:pt x="44" y="81"/>
                    </a:moveTo>
                    <a:cubicBezTo>
                      <a:pt x="54" y="81"/>
                      <a:pt x="62" y="89"/>
                      <a:pt x="62" y="98"/>
                    </a:cubicBezTo>
                    <a:cubicBezTo>
                      <a:pt x="62" y="107"/>
                      <a:pt x="55" y="126"/>
                      <a:pt x="44" y="126"/>
                    </a:cubicBezTo>
                    <a:cubicBezTo>
                      <a:pt x="33" y="126"/>
                      <a:pt x="27" y="107"/>
                      <a:pt x="27" y="98"/>
                    </a:cubicBezTo>
                    <a:cubicBezTo>
                      <a:pt x="27" y="89"/>
                      <a:pt x="35" y="81"/>
                      <a:pt x="44" y="81"/>
                    </a:cubicBezTo>
                    <a:close/>
                    <a:moveTo>
                      <a:pt x="17" y="237"/>
                    </a:moveTo>
                    <a:cubicBezTo>
                      <a:pt x="17" y="248"/>
                      <a:pt x="2" y="248"/>
                      <a:pt x="2" y="237"/>
                    </a:cubicBezTo>
                    <a:lnTo>
                      <a:pt x="0" y="191"/>
                    </a:lnTo>
                    <a:lnTo>
                      <a:pt x="4" y="147"/>
                    </a:lnTo>
                    <a:cubicBezTo>
                      <a:pt x="5" y="145"/>
                      <a:pt x="5" y="141"/>
                      <a:pt x="7" y="140"/>
                    </a:cubicBezTo>
                    <a:cubicBezTo>
                      <a:pt x="9" y="138"/>
                      <a:pt x="13" y="137"/>
                      <a:pt x="16" y="137"/>
                    </a:cubicBezTo>
                    <a:cubicBezTo>
                      <a:pt x="23" y="135"/>
                      <a:pt x="27" y="133"/>
                      <a:pt x="34" y="131"/>
                    </a:cubicBezTo>
                    <a:cubicBezTo>
                      <a:pt x="36" y="139"/>
                      <a:pt x="37" y="146"/>
                      <a:pt x="41" y="153"/>
                    </a:cubicBezTo>
                    <a:lnTo>
                      <a:pt x="41" y="143"/>
                    </a:lnTo>
                    <a:lnTo>
                      <a:pt x="44" y="141"/>
                    </a:lnTo>
                    <a:lnTo>
                      <a:pt x="47" y="143"/>
                    </a:lnTo>
                    <a:lnTo>
                      <a:pt x="48" y="153"/>
                    </a:lnTo>
                    <a:cubicBezTo>
                      <a:pt x="51" y="146"/>
                      <a:pt x="53" y="139"/>
                      <a:pt x="55" y="131"/>
                    </a:cubicBezTo>
                    <a:cubicBezTo>
                      <a:pt x="61" y="133"/>
                      <a:pt x="66" y="135"/>
                      <a:pt x="72" y="137"/>
                    </a:cubicBezTo>
                    <a:cubicBezTo>
                      <a:pt x="75" y="137"/>
                      <a:pt x="80" y="138"/>
                      <a:pt x="82" y="140"/>
                    </a:cubicBezTo>
                    <a:cubicBezTo>
                      <a:pt x="84" y="142"/>
                      <a:pt x="84" y="145"/>
                      <a:pt x="84" y="147"/>
                    </a:cubicBezTo>
                    <a:lnTo>
                      <a:pt x="89" y="191"/>
                    </a:lnTo>
                    <a:lnTo>
                      <a:pt x="86" y="237"/>
                    </a:lnTo>
                    <a:cubicBezTo>
                      <a:pt x="86" y="248"/>
                      <a:pt x="72" y="248"/>
                      <a:pt x="72" y="237"/>
                    </a:cubicBezTo>
                    <a:cubicBezTo>
                      <a:pt x="70" y="274"/>
                      <a:pt x="68" y="322"/>
                      <a:pt x="67" y="359"/>
                    </a:cubicBezTo>
                    <a:cubicBezTo>
                      <a:pt x="67" y="360"/>
                      <a:pt x="66" y="361"/>
                      <a:pt x="65" y="361"/>
                    </a:cubicBezTo>
                    <a:lnTo>
                      <a:pt x="52" y="361"/>
                    </a:lnTo>
                    <a:cubicBezTo>
                      <a:pt x="51" y="361"/>
                      <a:pt x="50" y="360"/>
                      <a:pt x="50" y="359"/>
                    </a:cubicBezTo>
                    <a:lnTo>
                      <a:pt x="47" y="251"/>
                    </a:lnTo>
                    <a:cubicBezTo>
                      <a:pt x="47" y="249"/>
                      <a:pt x="45" y="248"/>
                      <a:pt x="44" y="248"/>
                    </a:cubicBezTo>
                    <a:cubicBezTo>
                      <a:pt x="43" y="248"/>
                      <a:pt x="42" y="249"/>
                      <a:pt x="42" y="251"/>
                    </a:cubicBezTo>
                    <a:lnTo>
                      <a:pt x="39" y="359"/>
                    </a:lnTo>
                    <a:cubicBezTo>
                      <a:pt x="39" y="360"/>
                      <a:pt x="38" y="361"/>
                      <a:pt x="36" y="361"/>
                    </a:cubicBezTo>
                    <a:lnTo>
                      <a:pt x="24" y="361"/>
                    </a:lnTo>
                    <a:cubicBezTo>
                      <a:pt x="22" y="361"/>
                      <a:pt x="21" y="360"/>
                      <a:pt x="21" y="359"/>
                    </a:cubicBezTo>
                    <a:cubicBezTo>
                      <a:pt x="20" y="322"/>
                      <a:pt x="19" y="274"/>
                      <a:pt x="17" y="237"/>
                    </a:cubicBezTo>
                    <a:close/>
                    <a:moveTo>
                      <a:pt x="292" y="237"/>
                    </a:moveTo>
                    <a:cubicBezTo>
                      <a:pt x="292" y="248"/>
                      <a:pt x="278" y="248"/>
                      <a:pt x="278" y="237"/>
                    </a:cubicBezTo>
                    <a:lnTo>
                      <a:pt x="275" y="191"/>
                    </a:lnTo>
                    <a:lnTo>
                      <a:pt x="280" y="147"/>
                    </a:lnTo>
                    <a:cubicBezTo>
                      <a:pt x="280" y="145"/>
                      <a:pt x="280" y="141"/>
                      <a:pt x="283" y="140"/>
                    </a:cubicBezTo>
                    <a:cubicBezTo>
                      <a:pt x="285" y="138"/>
                      <a:pt x="289" y="137"/>
                      <a:pt x="292" y="137"/>
                    </a:cubicBezTo>
                    <a:cubicBezTo>
                      <a:pt x="298" y="135"/>
                      <a:pt x="303" y="133"/>
                      <a:pt x="309" y="131"/>
                    </a:cubicBezTo>
                    <a:cubicBezTo>
                      <a:pt x="311" y="139"/>
                      <a:pt x="313" y="146"/>
                      <a:pt x="316" y="153"/>
                    </a:cubicBezTo>
                    <a:lnTo>
                      <a:pt x="317" y="143"/>
                    </a:lnTo>
                    <a:lnTo>
                      <a:pt x="320" y="141"/>
                    </a:lnTo>
                    <a:lnTo>
                      <a:pt x="323" y="143"/>
                    </a:lnTo>
                    <a:lnTo>
                      <a:pt x="323" y="153"/>
                    </a:lnTo>
                    <a:cubicBezTo>
                      <a:pt x="327" y="146"/>
                      <a:pt x="328" y="139"/>
                      <a:pt x="330" y="131"/>
                    </a:cubicBezTo>
                    <a:cubicBezTo>
                      <a:pt x="337" y="133"/>
                      <a:pt x="341" y="135"/>
                      <a:pt x="348" y="137"/>
                    </a:cubicBezTo>
                    <a:cubicBezTo>
                      <a:pt x="351" y="137"/>
                      <a:pt x="355" y="138"/>
                      <a:pt x="357" y="140"/>
                    </a:cubicBezTo>
                    <a:cubicBezTo>
                      <a:pt x="359" y="142"/>
                      <a:pt x="359" y="145"/>
                      <a:pt x="360" y="147"/>
                    </a:cubicBezTo>
                    <a:lnTo>
                      <a:pt x="364" y="191"/>
                    </a:lnTo>
                    <a:lnTo>
                      <a:pt x="362" y="237"/>
                    </a:lnTo>
                    <a:cubicBezTo>
                      <a:pt x="362" y="248"/>
                      <a:pt x="347" y="248"/>
                      <a:pt x="347" y="237"/>
                    </a:cubicBezTo>
                    <a:cubicBezTo>
                      <a:pt x="345" y="274"/>
                      <a:pt x="344" y="322"/>
                      <a:pt x="343" y="359"/>
                    </a:cubicBezTo>
                    <a:cubicBezTo>
                      <a:pt x="343" y="360"/>
                      <a:pt x="342" y="361"/>
                      <a:pt x="340" y="361"/>
                    </a:cubicBezTo>
                    <a:lnTo>
                      <a:pt x="328" y="361"/>
                    </a:lnTo>
                    <a:cubicBezTo>
                      <a:pt x="326" y="361"/>
                      <a:pt x="325" y="360"/>
                      <a:pt x="325" y="359"/>
                    </a:cubicBezTo>
                    <a:lnTo>
                      <a:pt x="322" y="251"/>
                    </a:lnTo>
                    <a:cubicBezTo>
                      <a:pt x="322" y="249"/>
                      <a:pt x="321" y="248"/>
                      <a:pt x="320" y="248"/>
                    </a:cubicBezTo>
                    <a:cubicBezTo>
                      <a:pt x="319" y="248"/>
                      <a:pt x="317" y="249"/>
                      <a:pt x="317" y="251"/>
                    </a:cubicBezTo>
                    <a:lnTo>
                      <a:pt x="314" y="359"/>
                    </a:lnTo>
                    <a:cubicBezTo>
                      <a:pt x="314" y="360"/>
                      <a:pt x="313" y="361"/>
                      <a:pt x="312" y="361"/>
                    </a:cubicBezTo>
                    <a:lnTo>
                      <a:pt x="299" y="361"/>
                    </a:lnTo>
                    <a:cubicBezTo>
                      <a:pt x="298" y="361"/>
                      <a:pt x="297" y="360"/>
                      <a:pt x="297" y="359"/>
                    </a:cubicBezTo>
                    <a:cubicBezTo>
                      <a:pt x="296" y="322"/>
                      <a:pt x="294" y="274"/>
                      <a:pt x="292" y="237"/>
                    </a:cubicBezTo>
                    <a:close/>
                    <a:moveTo>
                      <a:pt x="122" y="370"/>
                    </a:moveTo>
                    <a:lnTo>
                      <a:pt x="241" y="370"/>
                    </a:lnTo>
                    <a:cubicBezTo>
                      <a:pt x="246" y="370"/>
                      <a:pt x="242" y="379"/>
                      <a:pt x="249" y="379"/>
                    </a:cubicBezTo>
                    <a:cubicBezTo>
                      <a:pt x="252" y="379"/>
                      <a:pt x="254" y="377"/>
                      <a:pt x="254" y="374"/>
                    </a:cubicBezTo>
                    <a:lnTo>
                      <a:pt x="254" y="268"/>
                    </a:lnTo>
                    <a:cubicBezTo>
                      <a:pt x="254" y="265"/>
                      <a:pt x="252" y="263"/>
                      <a:pt x="249" y="263"/>
                    </a:cubicBezTo>
                    <a:lnTo>
                      <a:pt x="113" y="263"/>
                    </a:lnTo>
                    <a:cubicBezTo>
                      <a:pt x="110" y="263"/>
                      <a:pt x="108" y="265"/>
                      <a:pt x="108" y="268"/>
                    </a:cubicBezTo>
                    <a:lnTo>
                      <a:pt x="108" y="374"/>
                    </a:lnTo>
                    <a:cubicBezTo>
                      <a:pt x="108" y="380"/>
                      <a:pt x="118" y="380"/>
                      <a:pt x="118" y="374"/>
                    </a:cubicBezTo>
                    <a:cubicBezTo>
                      <a:pt x="118" y="372"/>
                      <a:pt x="120" y="370"/>
                      <a:pt x="122" y="370"/>
                    </a:cubicBezTo>
                    <a:close/>
                    <a:moveTo>
                      <a:pt x="247" y="356"/>
                    </a:moveTo>
                    <a:lnTo>
                      <a:pt x="247" y="270"/>
                    </a:lnTo>
                    <a:lnTo>
                      <a:pt x="115" y="270"/>
                    </a:lnTo>
                    <a:lnTo>
                      <a:pt x="115" y="356"/>
                    </a:lnTo>
                    <a:lnTo>
                      <a:pt x="247" y="356"/>
                    </a:lnTo>
                    <a:close/>
                    <a:moveTo>
                      <a:pt x="193" y="301"/>
                    </a:moveTo>
                    <a:lnTo>
                      <a:pt x="196" y="300"/>
                    </a:lnTo>
                    <a:lnTo>
                      <a:pt x="197" y="303"/>
                    </a:lnTo>
                    <a:lnTo>
                      <a:pt x="200" y="302"/>
                    </a:lnTo>
                    <a:lnTo>
                      <a:pt x="201" y="305"/>
                    </a:lnTo>
                    <a:lnTo>
                      <a:pt x="204" y="304"/>
                    </a:lnTo>
                    <a:lnTo>
                      <a:pt x="205" y="307"/>
                    </a:lnTo>
                    <a:lnTo>
                      <a:pt x="208" y="306"/>
                    </a:lnTo>
                    <a:lnTo>
                      <a:pt x="209" y="309"/>
                    </a:lnTo>
                    <a:lnTo>
                      <a:pt x="212" y="308"/>
                    </a:lnTo>
                    <a:lnTo>
                      <a:pt x="213" y="311"/>
                    </a:lnTo>
                    <a:lnTo>
                      <a:pt x="216" y="310"/>
                    </a:lnTo>
                    <a:lnTo>
                      <a:pt x="217" y="313"/>
                    </a:lnTo>
                    <a:lnTo>
                      <a:pt x="220" y="312"/>
                    </a:lnTo>
                    <a:lnTo>
                      <a:pt x="221" y="315"/>
                    </a:lnTo>
                    <a:lnTo>
                      <a:pt x="224" y="314"/>
                    </a:lnTo>
                    <a:lnTo>
                      <a:pt x="224" y="317"/>
                    </a:lnTo>
                    <a:lnTo>
                      <a:pt x="227" y="316"/>
                    </a:lnTo>
                    <a:lnTo>
                      <a:pt x="228" y="319"/>
                    </a:lnTo>
                    <a:lnTo>
                      <a:pt x="219" y="321"/>
                    </a:lnTo>
                    <a:lnTo>
                      <a:pt x="222" y="330"/>
                    </a:lnTo>
                    <a:lnTo>
                      <a:pt x="225" y="329"/>
                    </a:lnTo>
                    <a:lnTo>
                      <a:pt x="227" y="335"/>
                    </a:lnTo>
                    <a:lnTo>
                      <a:pt x="230" y="334"/>
                    </a:lnTo>
                    <a:lnTo>
                      <a:pt x="232" y="340"/>
                    </a:lnTo>
                    <a:lnTo>
                      <a:pt x="235" y="339"/>
                    </a:lnTo>
                    <a:lnTo>
                      <a:pt x="237" y="345"/>
                    </a:lnTo>
                    <a:lnTo>
                      <a:pt x="231" y="347"/>
                    </a:lnTo>
                    <a:lnTo>
                      <a:pt x="229" y="341"/>
                    </a:lnTo>
                    <a:lnTo>
                      <a:pt x="226" y="342"/>
                    </a:lnTo>
                    <a:lnTo>
                      <a:pt x="224" y="336"/>
                    </a:lnTo>
                    <a:lnTo>
                      <a:pt x="221" y="337"/>
                    </a:lnTo>
                    <a:lnTo>
                      <a:pt x="219" y="331"/>
                    </a:lnTo>
                    <a:lnTo>
                      <a:pt x="216" y="332"/>
                    </a:lnTo>
                    <a:lnTo>
                      <a:pt x="214" y="326"/>
                    </a:lnTo>
                    <a:lnTo>
                      <a:pt x="211" y="327"/>
                    </a:lnTo>
                    <a:lnTo>
                      <a:pt x="213" y="333"/>
                    </a:lnTo>
                    <a:lnTo>
                      <a:pt x="210" y="334"/>
                    </a:lnTo>
                    <a:lnTo>
                      <a:pt x="211" y="337"/>
                    </a:lnTo>
                    <a:lnTo>
                      <a:pt x="208" y="338"/>
                    </a:lnTo>
                    <a:lnTo>
                      <a:pt x="209" y="341"/>
                    </a:lnTo>
                    <a:lnTo>
                      <a:pt x="206" y="342"/>
                    </a:lnTo>
                    <a:lnTo>
                      <a:pt x="193" y="301"/>
                    </a:lnTo>
                    <a:close/>
                  </a:path>
                </a:pathLst>
              </a:custGeom>
              <a:solidFill>
                <a:sysClr val="window" lastClr="FFFFFF"/>
              </a:solidFill>
              <a:ln w="9525">
                <a:noFill/>
                <a:round/>
                <a:headEnd/>
                <a:tailEnd/>
              </a:ln>
              <a:effectLst>
                <a:outerShdw blurRad="38100" dist="38100" dir="5400000" algn="ctr" rotWithShape="0">
                  <a:srgbClr val="000000"/>
                </a:outerShdw>
              </a:effec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grpSp>
          <p:nvGrpSpPr>
            <p:cNvPr id="66" name="Group 65"/>
            <p:cNvGrpSpPr/>
            <p:nvPr/>
          </p:nvGrpSpPr>
          <p:grpSpPr>
            <a:xfrm>
              <a:off x="5085829" y="3615222"/>
              <a:ext cx="1091327" cy="1091327"/>
              <a:chOff x="3847308" y="3852335"/>
              <a:chExt cx="1455102" cy="1455102"/>
            </a:xfrm>
          </p:grpSpPr>
          <p:grpSp>
            <p:nvGrpSpPr>
              <p:cNvPr id="67" name="Group 319"/>
              <p:cNvGrpSpPr>
                <a:grpSpLocks/>
              </p:cNvGrpSpPr>
              <p:nvPr/>
            </p:nvGrpSpPr>
            <p:grpSpPr bwMode="auto">
              <a:xfrm>
                <a:off x="3847308" y="3852335"/>
                <a:ext cx="1455102" cy="1455102"/>
                <a:chOff x="1858" y="1605"/>
                <a:chExt cx="1574" cy="1574"/>
              </a:xfrm>
            </p:grpSpPr>
            <p:sp>
              <p:nvSpPr>
                <p:cNvPr id="69" name="Oval 320"/>
                <p:cNvSpPr>
                  <a:spLocks noChangeArrowheads="1"/>
                </p:cNvSpPr>
                <p:nvPr/>
              </p:nvSpPr>
              <p:spPr bwMode="auto">
                <a:xfrm>
                  <a:off x="1858" y="1605"/>
                  <a:ext cx="1574" cy="1574"/>
                </a:xfrm>
                <a:prstGeom prst="ellipse">
                  <a:avLst/>
                </a:prstGeom>
                <a:gradFill rotWithShape="1">
                  <a:gsLst>
                    <a:gs pos="0">
                      <a:srgbClr val="01405C"/>
                    </a:gs>
                    <a:gs pos="100000">
                      <a:srgbClr val="01405C">
                        <a:gamma/>
                        <a:shade val="72941"/>
                        <a:invGamma/>
                      </a:srgbClr>
                    </a:gs>
                  </a:gsLst>
                  <a:path path="shape">
                    <a:fillToRect l="50000" t="50000" r="50000" b="50000"/>
                  </a:path>
                </a:gradFill>
                <a:ln w="9525">
                  <a:noFill/>
                  <a:round/>
                  <a:headEnd/>
                  <a:tailEnd/>
                </a:ln>
              </p:spPr>
              <p:txBody>
                <a:bodyPr/>
                <a:lstStyle/>
                <a:p>
                  <a:pPr>
                    <a:defRPr/>
                  </a:pPr>
                  <a:endParaRPr lang="en-US" sz="1350" kern="0">
                    <a:solidFill>
                      <a:prstClr val="black"/>
                    </a:solidFill>
                  </a:endParaRPr>
                </a:p>
              </p:txBody>
            </p:sp>
            <p:sp>
              <p:nvSpPr>
                <p:cNvPr id="70" name="Freeform 321"/>
                <p:cNvSpPr>
                  <a:spLocks noEditPoints="1"/>
                </p:cNvSpPr>
                <p:nvPr/>
              </p:nvSpPr>
              <p:spPr bwMode="auto">
                <a:xfrm>
                  <a:off x="1858" y="1605"/>
                  <a:ext cx="1574" cy="1574"/>
                </a:xfrm>
                <a:custGeom>
                  <a:avLst/>
                  <a:gdLst/>
                  <a:ahLst/>
                  <a:cxnLst>
                    <a:cxn ang="0">
                      <a:pos x="370" y="185"/>
                    </a:cxn>
                    <a:cxn ang="0">
                      <a:pos x="185" y="370"/>
                    </a:cxn>
                    <a:cxn ang="0">
                      <a:pos x="0" y="185"/>
                    </a:cxn>
                    <a:cxn ang="0">
                      <a:pos x="185" y="0"/>
                    </a:cxn>
                    <a:cxn ang="0">
                      <a:pos x="370" y="185"/>
                    </a:cxn>
                    <a:cxn ang="0">
                      <a:pos x="185" y="16"/>
                    </a:cxn>
                    <a:cxn ang="0">
                      <a:pos x="15" y="183"/>
                    </a:cxn>
                    <a:cxn ang="0">
                      <a:pos x="185" y="354"/>
                    </a:cxn>
                    <a:cxn ang="0">
                      <a:pos x="355" y="183"/>
                    </a:cxn>
                    <a:cxn ang="0">
                      <a:pos x="185" y="16"/>
                    </a:cxn>
                  </a:cxnLst>
                  <a:rect l="0" t="0" r="r" b="b"/>
                  <a:pathLst>
                    <a:path w="370" h="370">
                      <a:moveTo>
                        <a:pt x="370" y="185"/>
                      </a:moveTo>
                      <a:cubicBezTo>
                        <a:pt x="370" y="287"/>
                        <a:pt x="287" y="370"/>
                        <a:pt x="185" y="370"/>
                      </a:cubicBezTo>
                      <a:cubicBezTo>
                        <a:pt x="83" y="370"/>
                        <a:pt x="0" y="287"/>
                        <a:pt x="0" y="185"/>
                      </a:cubicBezTo>
                      <a:cubicBezTo>
                        <a:pt x="0" y="83"/>
                        <a:pt x="83" y="0"/>
                        <a:pt x="185" y="0"/>
                      </a:cubicBezTo>
                      <a:cubicBezTo>
                        <a:pt x="287" y="0"/>
                        <a:pt x="370" y="83"/>
                        <a:pt x="370" y="185"/>
                      </a:cubicBezTo>
                      <a:close/>
                      <a:moveTo>
                        <a:pt x="185" y="16"/>
                      </a:moveTo>
                      <a:cubicBezTo>
                        <a:pt x="91" y="16"/>
                        <a:pt x="15" y="91"/>
                        <a:pt x="15" y="183"/>
                      </a:cubicBezTo>
                      <a:cubicBezTo>
                        <a:pt x="15" y="275"/>
                        <a:pt x="91" y="354"/>
                        <a:pt x="185" y="354"/>
                      </a:cubicBezTo>
                      <a:cubicBezTo>
                        <a:pt x="279" y="354"/>
                        <a:pt x="355" y="275"/>
                        <a:pt x="355" y="183"/>
                      </a:cubicBezTo>
                      <a:cubicBezTo>
                        <a:pt x="355" y="91"/>
                        <a:pt x="279" y="16"/>
                        <a:pt x="185" y="16"/>
                      </a:cubicBezTo>
                      <a:close/>
                    </a:path>
                  </a:pathLst>
                </a:custGeom>
                <a:solidFill>
                  <a:srgbClr val="000000">
                    <a:alpha val="24001"/>
                  </a:srgbClr>
                </a:solidFill>
                <a:ln w="9525">
                  <a:noFill/>
                  <a:round/>
                  <a:headEnd/>
                  <a:tailEnd/>
                </a:ln>
              </p:spPr>
              <p:txBody>
                <a:bodyPr/>
                <a:lstStyle/>
                <a:p>
                  <a:pPr>
                    <a:defRPr/>
                  </a:pPr>
                  <a:endParaRPr lang="en-US" sz="1350" kern="0">
                    <a:solidFill>
                      <a:prstClr val="black"/>
                    </a:solidFill>
                  </a:endParaRPr>
                </a:p>
              </p:txBody>
            </p:sp>
            <p:sp>
              <p:nvSpPr>
                <p:cNvPr id="71" name="Oval 322"/>
                <p:cNvSpPr>
                  <a:spLocks noChangeArrowheads="1"/>
                </p:cNvSpPr>
                <p:nvPr/>
              </p:nvSpPr>
              <p:spPr bwMode="auto">
                <a:xfrm>
                  <a:off x="2096" y="1685"/>
                  <a:ext cx="1097" cy="706"/>
                </a:xfrm>
                <a:prstGeom prst="ellipse">
                  <a:avLst/>
                </a:prstGeom>
                <a:gradFill rotWithShape="1">
                  <a:gsLst>
                    <a:gs pos="0">
                      <a:srgbClr val="01405C">
                        <a:lumMod val="25000"/>
                        <a:lumOff val="75000"/>
                        <a:alpha val="39000"/>
                      </a:srgbClr>
                    </a:gs>
                    <a:gs pos="100000">
                      <a:srgbClr val="FFFFFF">
                        <a:gamma/>
                        <a:tint val="0"/>
                        <a:invGamma/>
                        <a:alpha val="0"/>
                      </a:srgbClr>
                    </a:gs>
                  </a:gsLst>
                  <a:lin ang="5400000" scaled="1"/>
                </a:gradFill>
                <a:ln w="9525">
                  <a:noFill/>
                  <a:round/>
                  <a:headEnd/>
                  <a:tailEnd/>
                </a:ln>
              </p:spPr>
              <p:txBody>
                <a:bodyPr/>
                <a:lstStyle/>
                <a:p>
                  <a:pPr>
                    <a:defRPr/>
                  </a:pPr>
                  <a:endParaRPr lang="en-US" sz="1350" kern="0">
                    <a:solidFill>
                      <a:prstClr val="black"/>
                    </a:solidFill>
                  </a:endParaRPr>
                </a:p>
              </p:txBody>
            </p:sp>
            <p:sp>
              <p:nvSpPr>
                <p:cNvPr id="72" name="Freeform 323"/>
                <p:cNvSpPr>
                  <a:spLocks/>
                </p:cNvSpPr>
                <p:nvPr/>
              </p:nvSpPr>
              <p:spPr bwMode="auto">
                <a:xfrm>
                  <a:off x="1975" y="2609"/>
                  <a:ext cx="1340" cy="459"/>
                </a:xfrm>
                <a:custGeom>
                  <a:avLst/>
                  <a:gdLst/>
                  <a:ahLst/>
                  <a:cxnLst>
                    <a:cxn ang="0">
                      <a:pos x="5" y="11"/>
                    </a:cxn>
                    <a:cxn ang="0">
                      <a:pos x="158" y="108"/>
                    </a:cxn>
                    <a:cxn ang="0">
                      <a:pos x="311" y="11"/>
                    </a:cxn>
                    <a:cxn ang="0">
                      <a:pos x="302" y="11"/>
                    </a:cxn>
                    <a:cxn ang="0">
                      <a:pos x="158" y="92"/>
                    </a:cxn>
                    <a:cxn ang="0">
                      <a:pos x="14" y="11"/>
                    </a:cxn>
                    <a:cxn ang="0">
                      <a:pos x="5" y="11"/>
                    </a:cxn>
                  </a:cxnLst>
                  <a:rect l="0" t="0" r="r" b="b"/>
                  <a:pathLst>
                    <a:path w="315" h="108">
                      <a:moveTo>
                        <a:pt x="5" y="11"/>
                      </a:moveTo>
                      <a:cubicBezTo>
                        <a:pt x="33" y="68"/>
                        <a:pt x="91" y="108"/>
                        <a:pt x="158" y="108"/>
                      </a:cubicBezTo>
                      <a:cubicBezTo>
                        <a:pt x="225" y="108"/>
                        <a:pt x="285" y="69"/>
                        <a:pt x="311" y="11"/>
                      </a:cubicBezTo>
                      <a:cubicBezTo>
                        <a:pt x="315" y="3"/>
                        <a:pt x="308" y="2"/>
                        <a:pt x="302" y="11"/>
                      </a:cubicBezTo>
                      <a:cubicBezTo>
                        <a:pt x="273" y="60"/>
                        <a:pt x="219" y="92"/>
                        <a:pt x="158" y="92"/>
                      </a:cubicBezTo>
                      <a:cubicBezTo>
                        <a:pt x="97" y="92"/>
                        <a:pt x="44" y="60"/>
                        <a:pt x="14" y="11"/>
                      </a:cubicBezTo>
                      <a:cubicBezTo>
                        <a:pt x="7" y="0"/>
                        <a:pt x="0" y="1"/>
                        <a:pt x="5" y="11"/>
                      </a:cubicBezTo>
                      <a:close/>
                    </a:path>
                  </a:pathLst>
                </a:custGeom>
                <a:gradFill rotWithShape="1">
                  <a:gsLst>
                    <a:gs pos="0">
                      <a:sysClr val="window" lastClr="FFFFFF">
                        <a:gamma/>
                        <a:tint val="0"/>
                        <a:invGamma/>
                        <a:alpha val="0"/>
                      </a:sysClr>
                    </a:gs>
                    <a:gs pos="100000">
                      <a:sysClr val="window" lastClr="FFFFFF">
                        <a:alpha val="34000"/>
                      </a:sysClr>
                    </a:gs>
                  </a:gsLst>
                  <a:lin ang="5400000" scaled="1"/>
                </a:gradFill>
                <a:ln w="9525">
                  <a:noFill/>
                  <a:round/>
                  <a:headEnd/>
                  <a:tailEnd/>
                </a:ln>
              </p:spPr>
              <p:txBody>
                <a:bodyPr/>
                <a:lstStyle/>
                <a:p>
                  <a:pPr>
                    <a:defRPr/>
                  </a:pPr>
                  <a:endParaRPr lang="en-US" sz="1350" kern="0">
                    <a:solidFill>
                      <a:prstClr val="black"/>
                    </a:solidFill>
                  </a:endParaRPr>
                </a:p>
              </p:txBody>
            </p:sp>
          </p:grpSp>
          <p:sp>
            <p:nvSpPr>
              <p:cNvPr id="68" name="Freeform 52"/>
              <p:cNvSpPr>
                <a:spLocks noEditPoints="1"/>
              </p:cNvSpPr>
              <p:nvPr/>
            </p:nvSpPr>
            <p:spPr bwMode="auto">
              <a:xfrm>
                <a:off x="4036542" y="4006735"/>
                <a:ext cx="1004444" cy="1031903"/>
              </a:xfrm>
              <a:custGeom>
                <a:avLst/>
                <a:gdLst/>
                <a:ahLst/>
                <a:cxnLst>
                  <a:cxn ang="0">
                    <a:pos x="134" y="43"/>
                  </a:cxn>
                  <a:cxn ang="0">
                    <a:pos x="637" y="693"/>
                  </a:cxn>
                  <a:cxn ang="0">
                    <a:pos x="499" y="642"/>
                  </a:cxn>
                  <a:cxn ang="0">
                    <a:pos x="350" y="709"/>
                  </a:cxn>
                  <a:cxn ang="0">
                    <a:pos x="470" y="370"/>
                  </a:cxn>
                  <a:cxn ang="0">
                    <a:pos x="295" y="341"/>
                  </a:cxn>
                  <a:cxn ang="0">
                    <a:pos x="314" y="341"/>
                  </a:cxn>
                  <a:cxn ang="0">
                    <a:pos x="314" y="190"/>
                  </a:cxn>
                  <a:cxn ang="0">
                    <a:pos x="275" y="84"/>
                  </a:cxn>
                  <a:cxn ang="0">
                    <a:pos x="485" y="29"/>
                  </a:cxn>
                  <a:cxn ang="0">
                    <a:pos x="695" y="84"/>
                  </a:cxn>
                  <a:cxn ang="0">
                    <a:pos x="680" y="341"/>
                  </a:cxn>
                  <a:cxn ang="0">
                    <a:pos x="328" y="218"/>
                  </a:cxn>
                  <a:cxn ang="0">
                    <a:pos x="311" y="266"/>
                  </a:cxn>
                  <a:cxn ang="0">
                    <a:pos x="248" y="402"/>
                  </a:cxn>
                  <a:cxn ang="0">
                    <a:pos x="192" y="706"/>
                  </a:cxn>
                  <a:cxn ang="0">
                    <a:pos x="165" y="706"/>
                  </a:cxn>
                  <a:cxn ang="0">
                    <a:pos x="109" y="403"/>
                  </a:cxn>
                  <a:cxn ang="0">
                    <a:pos x="8" y="248"/>
                  </a:cxn>
                  <a:cxn ang="0">
                    <a:pos x="171" y="198"/>
                  </a:cxn>
                  <a:cxn ang="0">
                    <a:pos x="187" y="198"/>
                  </a:cxn>
                  <a:cxn ang="0">
                    <a:pos x="328" y="218"/>
                  </a:cxn>
                  <a:cxn ang="0">
                    <a:pos x="375" y="257"/>
                  </a:cxn>
                  <a:cxn ang="0">
                    <a:pos x="387" y="249"/>
                  </a:cxn>
                  <a:cxn ang="0">
                    <a:pos x="398" y="241"/>
                  </a:cxn>
                  <a:cxn ang="0">
                    <a:pos x="380" y="288"/>
                  </a:cxn>
                  <a:cxn ang="0">
                    <a:pos x="422" y="278"/>
                  </a:cxn>
                  <a:cxn ang="0">
                    <a:pos x="403" y="158"/>
                  </a:cxn>
                  <a:cxn ang="0">
                    <a:pos x="462" y="320"/>
                  </a:cxn>
                  <a:cxn ang="0">
                    <a:pos x="462" y="320"/>
                  </a:cxn>
                  <a:cxn ang="0">
                    <a:pos x="493" y="312"/>
                  </a:cxn>
                  <a:cxn ang="0">
                    <a:pos x="512" y="332"/>
                  </a:cxn>
                  <a:cxn ang="0">
                    <a:pos x="526" y="332"/>
                  </a:cxn>
                  <a:cxn ang="0">
                    <a:pos x="523" y="305"/>
                  </a:cxn>
                  <a:cxn ang="0">
                    <a:pos x="526" y="303"/>
                  </a:cxn>
                  <a:cxn ang="0">
                    <a:pos x="561" y="324"/>
                  </a:cxn>
                  <a:cxn ang="0">
                    <a:pos x="474" y="302"/>
                  </a:cxn>
                  <a:cxn ang="0">
                    <a:pos x="578" y="242"/>
                  </a:cxn>
                  <a:cxn ang="0">
                    <a:pos x="594" y="229"/>
                  </a:cxn>
                  <a:cxn ang="0">
                    <a:pos x="598" y="209"/>
                  </a:cxn>
                  <a:cxn ang="0">
                    <a:pos x="599" y="204"/>
                  </a:cxn>
                  <a:cxn ang="0">
                    <a:pos x="599" y="191"/>
                  </a:cxn>
                  <a:cxn ang="0">
                    <a:pos x="594" y="153"/>
                  </a:cxn>
                  <a:cxn ang="0">
                    <a:pos x="552" y="162"/>
                  </a:cxn>
                  <a:cxn ang="0">
                    <a:pos x="581" y="248"/>
                  </a:cxn>
                  <a:cxn ang="0">
                    <a:pos x="569" y="233"/>
                  </a:cxn>
                  <a:cxn ang="0">
                    <a:pos x="496" y="128"/>
                  </a:cxn>
                  <a:cxn ang="0">
                    <a:pos x="494" y="128"/>
                  </a:cxn>
                  <a:cxn ang="0">
                    <a:pos x="495" y="113"/>
                  </a:cxn>
                  <a:cxn ang="0">
                    <a:pos x="479" y="129"/>
                  </a:cxn>
                  <a:cxn ang="0">
                    <a:pos x="442" y="109"/>
                  </a:cxn>
                  <a:cxn ang="0">
                    <a:pos x="442" y="109"/>
                  </a:cxn>
                  <a:cxn ang="0">
                    <a:pos x="431" y="149"/>
                  </a:cxn>
                  <a:cxn ang="0">
                    <a:pos x="413" y="117"/>
                  </a:cxn>
                  <a:cxn ang="0">
                    <a:pos x="500" y="138"/>
                  </a:cxn>
                  <a:cxn ang="0">
                    <a:pos x="487" y="148"/>
                  </a:cxn>
                  <a:cxn ang="0">
                    <a:pos x="418" y="226"/>
                  </a:cxn>
                  <a:cxn ang="0">
                    <a:pos x="429" y="217"/>
                  </a:cxn>
                  <a:cxn ang="0">
                    <a:pos x="440" y="208"/>
                  </a:cxn>
                  <a:cxn ang="0">
                    <a:pos x="487" y="172"/>
                  </a:cxn>
                  <a:cxn ang="0">
                    <a:pos x="457" y="174"/>
                  </a:cxn>
                  <a:cxn ang="0">
                    <a:pos x="453" y="163"/>
                  </a:cxn>
                </a:cxnLst>
                <a:rect l="0" t="0" r="r" b="b"/>
                <a:pathLst>
                  <a:path w="695" h="714">
                    <a:moveTo>
                      <a:pt x="179" y="0"/>
                    </a:moveTo>
                    <a:cubicBezTo>
                      <a:pt x="203" y="0"/>
                      <a:pt x="223" y="19"/>
                      <a:pt x="223" y="43"/>
                    </a:cubicBezTo>
                    <a:cubicBezTo>
                      <a:pt x="223" y="65"/>
                      <a:pt x="207" y="115"/>
                      <a:pt x="179" y="115"/>
                    </a:cubicBezTo>
                    <a:cubicBezTo>
                      <a:pt x="151" y="115"/>
                      <a:pt x="134" y="65"/>
                      <a:pt x="134" y="43"/>
                    </a:cubicBezTo>
                    <a:cubicBezTo>
                      <a:pt x="134" y="19"/>
                      <a:pt x="154" y="0"/>
                      <a:pt x="179" y="0"/>
                    </a:cubicBezTo>
                    <a:close/>
                    <a:moveTo>
                      <a:pt x="499" y="370"/>
                    </a:moveTo>
                    <a:lnTo>
                      <a:pt x="499" y="544"/>
                    </a:lnTo>
                    <a:lnTo>
                      <a:pt x="637" y="693"/>
                    </a:lnTo>
                    <a:cubicBezTo>
                      <a:pt x="642" y="698"/>
                      <a:pt x="641" y="705"/>
                      <a:pt x="636" y="710"/>
                    </a:cubicBezTo>
                    <a:cubicBezTo>
                      <a:pt x="632" y="714"/>
                      <a:pt x="624" y="714"/>
                      <a:pt x="619" y="709"/>
                    </a:cubicBezTo>
                    <a:lnTo>
                      <a:pt x="499" y="580"/>
                    </a:lnTo>
                    <a:lnTo>
                      <a:pt x="499" y="642"/>
                    </a:lnTo>
                    <a:cubicBezTo>
                      <a:pt x="499" y="650"/>
                      <a:pt x="493" y="657"/>
                      <a:pt x="485" y="657"/>
                    </a:cubicBezTo>
                    <a:cubicBezTo>
                      <a:pt x="477" y="657"/>
                      <a:pt x="470" y="650"/>
                      <a:pt x="470" y="642"/>
                    </a:cubicBezTo>
                    <a:lnTo>
                      <a:pt x="470" y="580"/>
                    </a:lnTo>
                    <a:lnTo>
                      <a:pt x="350" y="709"/>
                    </a:lnTo>
                    <a:cubicBezTo>
                      <a:pt x="346" y="714"/>
                      <a:pt x="338" y="714"/>
                      <a:pt x="333" y="710"/>
                    </a:cubicBezTo>
                    <a:cubicBezTo>
                      <a:pt x="328" y="705"/>
                      <a:pt x="328" y="698"/>
                      <a:pt x="333" y="693"/>
                    </a:cubicBezTo>
                    <a:lnTo>
                      <a:pt x="470" y="544"/>
                    </a:lnTo>
                    <a:lnTo>
                      <a:pt x="470" y="370"/>
                    </a:lnTo>
                    <a:lnTo>
                      <a:pt x="289" y="370"/>
                    </a:lnTo>
                    <a:cubicBezTo>
                      <a:pt x="281" y="370"/>
                      <a:pt x="275" y="364"/>
                      <a:pt x="275" y="356"/>
                    </a:cubicBezTo>
                    <a:cubicBezTo>
                      <a:pt x="275" y="348"/>
                      <a:pt x="281" y="341"/>
                      <a:pt x="289" y="341"/>
                    </a:cubicBezTo>
                    <a:lnTo>
                      <a:pt x="295" y="341"/>
                    </a:lnTo>
                    <a:lnTo>
                      <a:pt x="295" y="269"/>
                    </a:lnTo>
                    <a:cubicBezTo>
                      <a:pt x="298" y="271"/>
                      <a:pt x="301" y="273"/>
                      <a:pt x="304" y="276"/>
                    </a:cubicBezTo>
                    <a:cubicBezTo>
                      <a:pt x="307" y="278"/>
                      <a:pt x="311" y="280"/>
                      <a:pt x="314" y="281"/>
                    </a:cubicBezTo>
                    <a:lnTo>
                      <a:pt x="314" y="341"/>
                    </a:lnTo>
                    <a:lnTo>
                      <a:pt x="655" y="341"/>
                    </a:lnTo>
                    <a:lnTo>
                      <a:pt x="655" y="98"/>
                    </a:lnTo>
                    <a:lnTo>
                      <a:pt x="314" y="98"/>
                    </a:lnTo>
                    <a:lnTo>
                      <a:pt x="314" y="190"/>
                    </a:lnTo>
                    <a:cubicBezTo>
                      <a:pt x="308" y="184"/>
                      <a:pt x="301" y="178"/>
                      <a:pt x="295" y="171"/>
                    </a:cubicBezTo>
                    <a:lnTo>
                      <a:pt x="295" y="98"/>
                    </a:lnTo>
                    <a:lnTo>
                      <a:pt x="289" y="98"/>
                    </a:lnTo>
                    <a:cubicBezTo>
                      <a:pt x="281" y="98"/>
                      <a:pt x="275" y="92"/>
                      <a:pt x="275" y="84"/>
                    </a:cubicBezTo>
                    <a:cubicBezTo>
                      <a:pt x="275" y="76"/>
                      <a:pt x="281" y="69"/>
                      <a:pt x="289" y="69"/>
                    </a:cubicBezTo>
                    <a:lnTo>
                      <a:pt x="470" y="69"/>
                    </a:lnTo>
                    <a:lnTo>
                      <a:pt x="470" y="43"/>
                    </a:lnTo>
                    <a:cubicBezTo>
                      <a:pt x="470" y="35"/>
                      <a:pt x="477" y="29"/>
                      <a:pt x="485" y="29"/>
                    </a:cubicBezTo>
                    <a:cubicBezTo>
                      <a:pt x="493" y="29"/>
                      <a:pt x="499" y="35"/>
                      <a:pt x="499" y="43"/>
                    </a:cubicBezTo>
                    <a:lnTo>
                      <a:pt x="499" y="69"/>
                    </a:lnTo>
                    <a:lnTo>
                      <a:pt x="680" y="69"/>
                    </a:lnTo>
                    <a:cubicBezTo>
                      <a:pt x="688" y="69"/>
                      <a:pt x="695" y="76"/>
                      <a:pt x="695" y="84"/>
                    </a:cubicBezTo>
                    <a:cubicBezTo>
                      <a:pt x="695" y="92"/>
                      <a:pt x="688" y="98"/>
                      <a:pt x="680" y="98"/>
                    </a:cubicBezTo>
                    <a:lnTo>
                      <a:pt x="675" y="98"/>
                    </a:lnTo>
                    <a:lnTo>
                      <a:pt x="675" y="341"/>
                    </a:lnTo>
                    <a:lnTo>
                      <a:pt x="680" y="341"/>
                    </a:lnTo>
                    <a:cubicBezTo>
                      <a:pt x="688" y="341"/>
                      <a:pt x="695" y="348"/>
                      <a:pt x="695" y="356"/>
                    </a:cubicBezTo>
                    <a:cubicBezTo>
                      <a:pt x="695" y="364"/>
                      <a:pt x="688" y="370"/>
                      <a:pt x="680" y="370"/>
                    </a:cubicBezTo>
                    <a:lnTo>
                      <a:pt x="499" y="370"/>
                    </a:lnTo>
                    <a:close/>
                    <a:moveTo>
                      <a:pt x="328" y="218"/>
                    </a:moveTo>
                    <a:cubicBezTo>
                      <a:pt x="361" y="202"/>
                      <a:pt x="385" y="185"/>
                      <a:pt x="412" y="165"/>
                    </a:cubicBezTo>
                    <a:cubicBezTo>
                      <a:pt x="437" y="146"/>
                      <a:pt x="461" y="179"/>
                      <a:pt x="436" y="198"/>
                    </a:cubicBezTo>
                    <a:cubicBezTo>
                      <a:pt x="399" y="226"/>
                      <a:pt x="380" y="243"/>
                      <a:pt x="339" y="267"/>
                    </a:cubicBezTo>
                    <a:cubicBezTo>
                      <a:pt x="331" y="272"/>
                      <a:pt x="320" y="273"/>
                      <a:pt x="311" y="266"/>
                    </a:cubicBezTo>
                    <a:cubicBezTo>
                      <a:pt x="294" y="253"/>
                      <a:pt x="274" y="238"/>
                      <a:pt x="258" y="222"/>
                    </a:cubicBezTo>
                    <a:cubicBezTo>
                      <a:pt x="256" y="234"/>
                      <a:pt x="258" y="247"/>
                      <a:pt x="257" y="255"/>
                    </a:cubicBezTo>
                    <a:cubicBezTo>
                      <a:pt x="257" y="301"/>
                      <a:pt x="257" y="357"/>
                      <a:pt x="258" y="402"/>
                    </a:cubicBezTo>
                    <a:lnTo>
                      <a:pt x="248" y="402"/>
                    </a:lnTo>
                    <a:cubicBezTo>
                      <a:pt x="243" y="496"/>
                      <a:pt x="240" y="617"/>
                      <a:pt x="237" y="706"/>
                    </a:cubicBezTo>
                    <a:cubicBezTo>
                      <a:pt x="237" y="710"/>
                      <a:pt x="234" y="713"/>
                      <a:pt x="230" y="713"/>
                    </a:cubicBezTo>
                    <a:lnTo>
                      <a:pt x="199" y="713"/>
                    </a:lnTo>
                    <a:cubicBezTo>
                      <a:pt x="195" y="713"/>
                      <a:pt x="192" y="710"/>
                      <a:pt x="192" y="706"/>
                    </a:cubicBezTo>
                    <a:lnTo>
                      <a:pt x="185" y="431"/>
                    </a:lnTo>
                    <a:cubicBezTo>
                      <a:pt x="184" y="427"/>
                      <a:pt x="181" y="424"/>
                      <a:pt x="178" y="424"/>
                    </a:cubicBezTo>
                    <a:cubicBezTo>
                      <a:pt x="175" y="424"/>
                      <a:pt x="172" y="427"/>
                      <a:pt x="172" y="431"/>
                    </a:cubicBezTo>
                    <a:lnTo>
                      <a:pt x="165" y="706"/>
                    </a:lnTo>
                    <a:cubicBezTo>
                      <a:pt x="165" y="710"/>
                      <a:pt x="162" y="713"/>
                      <a:pt x="158" y="713"/>
                    </a:cubicBezTo>
                    <a:lnTo>
                      <a:pt x="126" y="713"/>
                    </a:lnTo>
                    <a:cubicBezTo>
                      <a:pt x="122" y="713"/>
                      <a:pt x="119" y="710"/>
                      <a:pt x="119" y="706"/>
                    </a:cubicBezTo>
                    <a:cubicBezTo>
                      <a:pt x="117" y="617"/>
                      <a:pt x="113" y="497"/>
                      <a:pt x="109" y="403"/>
                    </a:cubicBezTo>
                    <a:lnTo>
                      <a:pt x="102" y="403"/>
                    </a:lnTo>
                    <a:cubicBezTo>
                      <a:pt x="102" y="392"/>
                      <a:pt x="103" y="364"/>
                      <a:pt x="102" y="361"/>
                    </a:cubicBezTo>
                    <a:cubicBezTo>
                      <a:pt x="74" y="339"/>
                      <a:pt x="34" y="308"/>
                      <a:pt x="9" y="282"/>
                    </a:cubicBezTo>
                    <a:cubicBezTo>
                      <a:pt x="0" y="273"/>
                      <a:pt x="0" y="259"/>
                      <a:pt x="8" y="248"/>
                    </a:cubicBezTo>
                    <a:cubicBezTo>
                      <a:pt x="34" y="214"/>
                      <a:pt x="64" y="180"/>
                      <a:pt x="99" y="146"/>
                    </a:cubicBezTo>
                    <a:cubicBezTo>
                      <a:pt x="103" y="142"/>
                      <a:pt x="104" y="142"/>
                      <a:pt x="113" y="140"/>
                    </a:cubicBezTo>
                    <a:cubicBezTo>
                      <a:pt x="128" y="136"/>
                      <a:pt x="134" y="133"/>
                      <a:pt x="150" y="129"/>
                    </a:cubicBezTo>
                    <a:cubicBezTo>
                      <a:pt x="154" y="147"/>
                      <a:pt x="164" y="180"/>
                      <a:pt x="171" y="198"/>
                    </a:cubicBezTo>
                    <a:lnTo>
                      <a:pt x="172" y="153"/>
                    </a:lnTo>
                    <a:lnTo>
                      <a:pt x="179" y="149"/>
                    </a:lnTo>
                    <a:lnTo>
                      <a:pt x="185" y="153"/>
                    </a:lnTo>
                    <a:lnTo>
                      <a:pt x="187" y="198"/>
                    </a:lnTo>
                    <a:cubicBezTo>
                      <a:pt x="194" y="178"/>
                      <a:pt x="201" y="146"/>
                      <a:pt x="205" y="128"/>
                    </a:cubicBezTo>
                    <a:cubicBezTo>
                      <a:pt x="225" y="133"/>
                      <a:pt x="237" y="136"/>
                      <a:pt x="256" y="144"/>
                    </a:cubicBezTo>
                    <a:cubicBezTo>
                      <a:pt x="264" y="148"/>
                      <a:pt x="266" y="158"/>
                      <a:pt x="272" y="165"/>
                    </a:cubicBezTo>
                    <a:cubicBezTo>
                      <a:pt x="289" y="184"/>
                      <a:pt x="308" y="202"/>
                      <a:pt x="328" y="218"/>
                    </a:cubicBezTo>
                    <a:close/>
                    <a:moveTo>
                      <a:pt x="398" y="241"/>
                    </a:moveTo>
                    <a:lnTo>
                      <a:pt x="398" y="241"/>
                    </a:lnTo>
                    <a:lnTo>
                      <a:pt x="376" y="259"/>
                    </a:lnTo>
                    <a:cubicBezTo>
                      <a:pt x="376" y="258"/>
                      <a:pt x="375" y="258"/>
                      <a:pt x="375" y="257"/>
                    </a:cubicBezTo>
                    <a:lnTo>
                      <a:pt x="378" y="255"/>
                    </a:lnTo>
                    <a:lnTo>
                      <a:pt x="381" y="253"/>
                    </a:lnTo>
                    <a:lnTo>
                      <a:pt x="384" y="251"/>
                    </a:lnTo>
                    <a:lnTo>
                      <a:pt x="387" y="249"/>
                    </a:lnTo>
                    <a:lnTo>
                      <a:pt x="390" y="247"/>
                    </a:lnTo>
                    <a:lnTo>
                      <a:pt x="392" y="245"/>
                    </a:lnTo>
                    <a:lnTo>
                      <a:pt x="395" y="243"/>
                    </a:lnTo>
                    <a:lnTo>
                      <a:pt x="398" y="241"/>
                    </a:lnTo>
                    <a:close/>
                    <a:moveTo>
                      <a:pt x="376" y="265"/>
                    </a:moveTo>
                    <a:lnTo>
                      <a:pt x="398" y="245"/>
                    </a:lnTo>
                    <a:cubicBezTo>
                      <a:pt x="399" y="249"/>
                      <a:pt x="401" y="252"/>
                      <a:pt x="402" y="256"/>
                    </a:cubicBezTo>
                    <a:lnTo>
                      <a:pt x="380" y="288"/>
                    </a:lnTo>
                    <a:cubicBezTo>
                      <a:pt x="378" y="281"/>
                      <a:pt x="377" y="273"/>
                      <a:pt x="376" y="265"/>
                    </a:cubicBezTo>
                    <a:close/>
                    <a:moveTo>
                      <a:pt x="383" y="294"/>
                    </a:moveTo>
                    <a:lnTo>
                      <a:pt x="405" y="259"/>
                    </a:lnTo>
                    <a:cubicBezTo>
                      <a:pt x="409" y="268"/>
                      <a:pt x="415" y="275"/>
                      <a:pt x="422" y="278"/>
                    </a:cubicBezTo>
                    <a:cubicBezTo>
                      <a:pt x="422" y="278"/>
                      <a:pt x="406" y="278"/>
                      <a:pt x="398" y="286"/>
                    </a:cubicBezTo>
                    <a:cubicBezTo>
                      <a:pt x="390" y="294"/>
                      <a:pt x="397" y="321"/>
                      <a:pt x="397" y="321"/>
                    </a:cubicBezTo>
                    <a:cubicBezTo>
                      <a:pt x="391" y="313"/>
                      <a:pt x="387" y="304"/>
                      <a:pt x="383" y="294"/>
                    </a:cubicBezTo>
                    <a:close/>
                    <a:moveTo>
                      <a:pt x="403" y="158"/>
                    </a:moveTo>
                    <a:lnTo>
                      <a:pt x="405" y="156"/>
                    </a:lnTo>
                    <a:lnTo>
                      <a:pt x="405" y="157"/>
                    </a:lnTo>
                    <a:lnTo>
                      <a:pt x="403" y="158"/>
                    </a:lnTo>
                    <a:close/>
                    <a:moveTo>
                      <a:pt x="462" y="320"/>
                    </a:moveTo>
                    <a:lnTo>
                      <a:pt x="465" y="312"/>
                    </a:lnTo>
                    <a:cubicBezTo>
                      <a:pt x="469" y="312"/>
                      <a:pt x="473" y="313"/>
                      <a:pt x="478" y="313"/>
                    </a:cubicBezTo>
                    <a:lnTo>
                      <a:pt x="475" y="326"/>
                    </a:lnTo>
                    <a:cubicBezTo>
                      <a:pt x="470" y="324"/>
                      <a:pt x="467" y="323"/>
                      <a:pt x="462" y="320"/>
                    </a:cubicBezTo>
                    <a:close/>
                    <a:moveTo>
                      <a:pt x="479" y="327"/>
                    </a:moveTo>
                    <a:lnTo>
                      <a:pt x="480" y="313"/>
                    </a:lnTo>
                    <a:cubicBezTo>
                      <a:pt x="482" y="313"/>
                      <a:pt x="484" y="313"/>
                      <a:pt x="485" y="313"/>
                    </a:cubicBezTo>
                    <a:cubicBezTo>
                      <a:pt x="488" y="313"/>
                      <a:pt x="490" y="312"/>
                      <a:pt x="493" y="312"/>
                    </a:cubicBezTo>
                    <a:lnTo>
                      <a:pt x="499" y="332"/>
                    </a:lnTo>
                    <a:cubicBezTo>
                      <a:pt x="492" y="331"/>
                      <a:pt x="485" y="329"/>
                      <a:pt x="479" y="327"/>
                    </a:cubicBezTo>
                    <a:close/>
                    <a:moveTo>
                      <a:pt x="517" y="332"/>
                    </a:moveTo>
                    <a:cubicBezTo>
                      <a:pt x="515" y="332"/>
                      <a:pt x="513" y="332"/>
                      <a:pt x="512" y="332"/>
                    </a:cubicBezTo>
                    <a:cubicBezTo>
                      <a:pt x="509" y="332"/>
                      <a:pt x="506" y="332"/>
                      <a:pt x="503" y="332"/>
                    </a:cubicBezTo>
                    <a:lnTo>
                      <a:pt x="495" y="312"/>
                    </a:lnTo>
                    <a:cubicBezTo>
                      <a:pt x="500" y="311"/>
                      <a:pt x="504" y="311"/>
                      <a:pt x="508" y="309"/>
                    </a:cubicBezTo>
                    <a:lnTo>
                      <a:pt x="526" y="332"/>
                    </a:lnTo>
                    <a:cubicBezTo>
                      <a:pt x="523" y="332"/>
                      <a:pt x="520" y="332"/>
                      <a:pt x="517" y="332"/>
                    </a:cubicBezTo>
                    <a:close/>
                    <a:moveTo>
                      <a:pt x="532" y="332"/>
                    </a:moveTo>
                    <a:lnTo>
                      <a:pt x="512" y="309"/>
                    </a:lnTo>
                    <a:cubicBezTo>
                      <a:pt x="515" y="308"/>
                      <a:pt x="519" y="307"/>
                      <a:pt x="523" y="305"/>
                    </a:cubicBezTo>
                    <a:lnTo>
                      <a:pt x="555" y="327"/>
                    </a:lnTo>
                    <a:cubicBezTo>
                      <a:pt x="548" y="329"/>
                      <a:pt x="540" y="331"/>
                      <a:pt x="532" y="332"/>
                    </a:cubicBezTo>
                    <a:close/>
                    <a:moveTo>
                      <a:pt x="561" y="324"/>
                    </a:moveTo>
                    <a:lnTo>
                      <a:pt x="526" y="303"/>
                    </a:lnTo>
                    <a:cubicBezTo>
                      <a:pt x="535" y="298"/>
                      <a:pt x="542" y="292"/>
                      <a:pt x="545" y="285"/>
                    </a:cubicBezTo>
                    <a:cubicBezTo>
                      <a:pt x="545" y="285"/>
                      <a:pt x="544" y="301"/>
                      <a:pt x="552" y="309"/>
                    </a:cubicBezTo>
                    <a:cubicBezTo>
                      <a:pt x="561" y="318"/>
                      <a:pt x="588" y="311"/>
                      <a:pt x="588" y="311"/>
                    </a:cubicBezTo>
                    <a:cubicBezTo>
                      <a:pt x="580" y="316"/>
                      <a:pt x="571" y="320"/>
                      <a:pt x="561" y="324"/>
                    </a:cubicBezTo>
                    <a:close/>
                    <a:moveTo>
                      <a:pt x="460" y="315"/>
                    </a:moveTo>
                    <a:cubicBezTo>
                      <a:pt x="458" y="321"/>
                      <a:pt x="460" y="328"/>
                      <a:pt x="464" y="333"/>
                    </a:cubicBezTo>
                    <a:lnTo>
                      <a:pt x="423" y="303"/>
                    </a:lnTo>
                    <a:lnTo>
                      <a:pt x="474" y="302"/>
                    </a:lnTo>
                    <a:lnTo>
                      <a:pt x="474" y="302"/>
                    </a:lnTo>
                    <a:cubicBezTo>
                      <a:pt x="467" y="304"/>
                      <a:pt x="462" y="308"/>
                      <a:pt x="460" y="315"/>
                    </a:cubicBezTo>
                    <a:close/>
                    <a:moveTo>
                      <a:pt x="587" y="245"/>
                    </a:moveTo>
                    <a:lnTo>
                      <a:pt x="578" y="242"/>
                    </a:lnTo>
                    <a:cubicBezTo>
                      <a:pt x="579" y="238"/>
                      <a:pt x="579" y="234"/>
                      <a:pt x="580" y="230"/>
                    </a:cubicBezTo>
                    <a:lnTo>
                      <a:pt x="593" y="232"/>
                    </a:lnTo>
                    <a:cubicBezTo>
                      <a:pt x="591" y="237"/>
                      <a:pt x="590" y="241"/>
                      <a:pt x="587" y="245"/>
                    </a:cubicBezTo>
                    <a:close/>
                    <a:moveTo>
                      <a:pt x="594" y="229"/>
                    </a:moveTo>
                    <a:lnTo>
                      <a:pt x="580" y="227"/>
                    </a:lnTo>
                    <a:cubicBezTo>
                      <a:pt x="580" y="225"/>
                      <a:pt x="580" y="224"/>
                      <a:pt x="580" y="222"/>
                    </a:cubicBezTo>
                    <a:cubicBezTo>
                      <a:pt x="579" y="219"/>
                      <a:pt x="579" y="217"/>
                      <a:pt x="579" y="214"/>
                    </a:cubicBezTo>
                    <a:lnTo>
                      <a:pt x="598" y="209"/>
                    </a:lnTo>
                    <a:cubicBezTo>
                      <a:pt x="598" y="216"/>
                      <a:pt x="596" y="222"/>
                      <a:pt x="594" y="229"/>
                    </a:cubicBezTo>
                    <a:close/>
                    <a:moveTo>
                      <a:pt x="599" y="191"/>
                    </a:moveTo>
                    <a:cubicBezTo>
                      <a:pt x="599" y="192"/>
                      <a:pt x="599" y="194"/>
                      <a:pt x="599" y="196"/>
                    </a:cubicBezTo>
                    <a:cubicBezTo>
                      <a:pt x="599" y="199"/>
                      <a:pt x="599" y="202"/>
                      <a:pt x="599" y="204"/>
                    </a:cubicBezTo>
                    <a:lnTo>
                      <a:pt x="579" y="212"/>
                    </a:lnTo>
                    <a:cubicBezTo>
                      <a:pt x="578" y="208"/>
                      <a:pt x="577" y="204"/>
                      <a:pt x="576" y="200"/>
                    </a:cubicBezTo>
                    <a:lnTo>
                      <a:pt x="598" y="182"/>
                    </a:lnTo>
                    <a:cubicBezTo>
                      <a:pt x="599" y="185"/>
                      <a:pt x="599" y="188"/>
                      <a:pt x="599" y="191"/>
                    </a:cubicBezTo>
                    <a:close/>
                    <a:moveTo>
                      <a:pt x="598" y="176"/>
                    </a:moveTo>
                    <a:lnTo>
                      <a:pt x="576" y="196"/>
                    </a:lnTo>
                    <a:cubicBezTo>
                      <a:pt x="575" y="192"/>
                      <a:pt x="573" y="188"/>
                      <a:pt x="572" y="185"/>
                    </a:cubicBezTo>
                    <a:lnTo>
                      <a:pt x="594" y="153"/>
                    </a:lnTo>
                    <a:cubicBezTo>
                      <a:pt x="596" y="160"/>
                      <a:pt x="597" y="167"/>
                      <a:pt x="598" y="176"/>
                    </a:cubicBezTo>
                    <a:close/>
                    <a:moveTo>
                      <a:pt x="591" y="147"/>
                    </a:moveTo>
                    <a:lnTo>
                      <a:pt x="569" y="181"/>
                    </a:lnTo>
                    <a:cubicBezTo>
                      <a:pt x="565" y="172"/>
                      <a:pt x="559" y="166"/>
                      <a:pt x="552" y="162"/>
                    </a:cubicBezTo>
                    <a:cubicBezTo>
                      <a:pt x="552" y="162"/>
                      <a:pt x="568" y="163"/>
                      <a:pt x="576" y="155"/>
                    </a:cubicBezTo>
                    <a:cubicBezTo>
                      <a:pt x="584" y="146"/>
                      <a:pt x="577" y="120"/>
                      <a:pt x="577" y="120"/>
                    </a:cubicBezTo>
                    <a:cubicBezTo>
                      <a:pt x="583" y="127"/>
                      <a:pt x="587" y="136"/>
                      <a:pt x="591" y="147"/>
                    </a:cubicBezTo>
                    <a:close/>
                    <a:moveTo>
                      <a:pt x="581" y="248"/>
                    </a:moveTo>
                    <a:cubicBezTo>
                      <a:pt x="588" y="250"/>
                      <a:pt x="594" y="248"/>
                      <a:pt x="600" y="243"/>
                    </a:cubicBezTo>
                    <a:lnTo>
                      <a:pt x="570" y="284"/>
                    </a:lnTo>
                    <a:lnTo>
                      <a:pt x="569" y="233"/>
                    </a:lnTo>
                    <a:lnTo>
                      <a:pt x="569" y="233"/>
                    </a:lnTo>
                    <a:cubicBezTo>
                      <a:pt x="571" y="240"/>
                      <a:pt x="575" y="246"/>
                      <a:pt x="581" y="248"/>
                    </a:cubicBezTo>
                    <a:close/>
                    <a:moveTo>
                      <a:pt x="512" y="120"/>
                    </a:moveTo>
                    <a:lnTo>
                      <a:pt x="509" y="129"/>
                    </a:lnTo>
                    <a:cubicBezTo>
                      <a:pt x="505" y="128"/>
                      <a:pt x="501" y="128"/>
                      <a:pt x="496" y="128"/>
                    </a:cubicBezTo>
                    <a:lnTo>
                      <a:pt x="499" y="114"/>
                    </a:lnTo>
                    <a:cubicBezTo>
                      <a:pt x="504" y="116"/>
                      <a:pt x="507" y="118"/>
                      <a:pt x="512" y="120"/>
                    </a:cubicBezTo>
                    <a:close/>
                    <a:moveTo>
                      <a:pt x="495" y="113"/>
                    </a:moveTo>
                    <a:lnTo>
                      <a:pt x="494" y="128"/>
                    </a:lnTo>
                    <a:cubicBezTo>
                      <a:pt x="492" y="128"/>
                      <a:pt x="490" y="128"/>
                      <a:pt x="489" y="128"/>
                    </a:cubicBezTo>
                    <a:cubicBezTo>
                      <a:pt x="486" y="128"/>
                      <a:pt x="484" y="128"/>
                      <a:pt x="481" y="129"/>
                    </a:cubicBezTo>
                    <a:lnTo>
                      <a:pt x="475" y="109"/>
                    </a:lnTo>
                    <a:cubicBezTo>
                      <a:pt x="482" y="110"/>
                      <a:pt x="489" y="111"/>
                      <a:pt x="495" y="113"/>
                    </a:cubicBezTo>
                    <a:close/>
                    <a:moveTo>
                      <a:pt x="457" y="108"/>
                    </a:moveTo>
                    <a:cubicBezTo>
                      <a:pt x="459" y="108"/>
                      <a:pt x="461" y="108"/>
                      <a:pt x="462" y="108"/>
                    </a:cubicBezTo>
                    <a:cubicBezTo>
                      <a:pt x="465" y="108"/>
                      <a:pt x="468" y="108"/>
                      <a:pt x="471" y="109"/>
                    </a:cubicBezTo>
                    <a:lnTo>
                      <a:pt x="479" y="129"/>
                    </a:lnTo>
                    <a:cubicBezTo>
                      <a:pt x="474" y="129"/>
                      <a:pt x="470" y="130"/>
                      <a:pt x="466" y="131"/>
                    </a:cubicBezTo>
                    <a:lnTo>
                      <a:pt x="448" y="109"/>
                    </a:lnTo>
                    <a:cubicBezTo>
                      <a:pt x="451" y="109"/>
                      <a:pt x="454" y="109"/>
                      <a:pt x="457" y="108"/>
                    </a:cubicBezTo>
                    <a:close/>
                    <a:moveTo>
                      <a:pt x="442" y="109"/>
                    </a:moveTo>
                    <a:lnTo>
                      <a:pt x="462" y="131"/>
                    </a:lnTo>
                    <a:cubicBezTo>
                      <a:pt x="459" y="133"/>
                      <a:pt x="455" y="134"/>
                      <a:pt x="451" y="136"/>
                    </a:cubicBezTo>
                    <a:lnTo>
                      <a:pt x="419" y="114"/>
                    </a:lnTo>
                    <a:cubicBezTo>
                      <a:pt x="426" y="112"/>
                      <a:pt x="434" y="110"/>
                      <a:pt x="442" y="109"/>
                    </a:cubicBezTo>
                    <a:close/>
                    <a:moveTo>
                      <a:pt x="413" y="117"/>
                    </a:moveTo>
                    <a:lnTo>
                      <a:pt x="448" y="138"/>
                    </a:lnTo>
                    <a:cubicBezTo>
                      <a:pt x="442" y="141"/>
                      <a:pt x="437" y="145"/>
                      <a:pt x="433" y="149"/>
                    </a:cubicBezTo>
                    <a:lnTo>
                      <a:pt x="431" y="149"/>
                    </a:lnTo>
                    <a:lnTo>
                      <a:pt x="429" y="149"/>
                    </a:lnTo>
                    <a:cubicBezTo>
                      <a:pt x="428" y="143"/>
                      <a:pt x="426" y="136"/>
                      <a:pt x="422" y="132"/>
                    </a:cubicBezTo>
                    <a:cubicBezTo>
                      <a:pt x="413" y="123"/>
                      <a:pt x="386" y="130"/>
                      <a:pt x="386" y="130"/>
                    </a:cubicBezTo>
                    <a:cubicBezTo>
                      <a:pt x="394" y="125"/>
                      <a:pt x="403" y="120"/>
                      <a:pt x="413" y="117"/>
                    </a:cubicBezTo>
                    <a:close/>
                    <a:moveTo>
                      <a:pt x="514" y="126"/>
                    </a:moveTo>
                    <a:cubicBezTo>
                      <a:pt x="516" y="120"/>
                      <a:pt x="514" y="113"/>
                      <a:pt x="510" y="108"/>
                    </a:cubicBezTo>
                    <a:lnTo>
                      <a:pt x="551" y="138"/>
                    </a:lnTo>
                    <a:lnTo>
                      <a:pt x="500" y="138"/>
                    </a:lnTo>
                    <a:lnTo>
                      <a:pt x="500" y="138"/>
                    </a:lnTo>
                    <a:cubicBezTo>
                      <a:pt x="507" y="137"/>
                      <a:pt x="512" y="132"/>
                      <a:pt x="514" y="126"/>
                    </a:cubicBezTo>
                    <a:close/>
                    <a:moveTo>
                      <a:pt x="449" y="158"/>
                    </a:moveTo>
                    <a:cubicBezTo>
                      <a:pt x="460" y="152"/>
                      <a:pt x="473" y="148"/>
                      <a:pt x="487" y="148"/>
                    </a:cubicBezTo>
                    <a:cubicBezTo>
                      <a:pt x="527" y="148"/>
                      <a:pt x="560" y="180"/>
                      <a:pt x="560" y="220"/>
                    </a:cubicBezTo>
                    <a:cubicBezTo>
                      <a:pt x="560" y="260"/>
                      <a:pt x="527" y="293"/>
                      <a:pt x="487" y="293"/>
                    </a:cubicBezTo>
                    <a:cubicBezTo>
                      <a:pt x="449" y="293"/>
                      <a:pt x="419" y="264"/>
                      <a:pt x="415" y="228"/>
                    </a:cubicBezTo>
                    <a:lnTo>
                      <a:pt x="418" y="226"/>
                    </a:lnTo>
                    <a:lnTo>
                      <a:pt x="420" y="224"/>
                    </a:lnTo>
                    <a:lnTo>
                      <a:pt x="423" y="221"/>
                    </a:lnTo>
                    <a:lnTo>
                      <a:pt x="426" y="219"/>
                    </a:lnTo>
                    <a:lnTo>
                      <a:pt x="429" y="217"/>
                    </a:lnTo>
                    <a:lnTo>
                      <a:pt x="433" y="214"/>
                    </a:lnTo>
                    <a:lnTo>
                      <a:pt x="436" y="212"/>
                    </a:lnTo>
                    <a:lnTo>
                      <a:pt x="439" y="209"/>
                    </a:lnTo>
                    <a:lnTo>
                      <a:pt x="440" y="208"/>
                    </a:lnTo>
                    <a:cubicBezTo>
                      <a:pt x="439" y="212"/>
                      <a:pt x="438" y="216"/>
                      <a:pt x="438" y="220"/>
                    </a:cubicBezTo>
                    <a:cubicBezTo>
                      <a:pt x="438" y="247"/>
                      <a:pt x="460" y="269"/>
                      <a:pt x="487" y="269"/>
                    </a:cubicBezTo>
                    <a:cubicBezTo>
                      <a:pt x="514" y="269"/>
                      <a:pt x="536" y="247"/>
                      <a:pt x="536" y="220"/>
                    </a:cubicBezTo>
                    <a:cubicBezTo>
                      <a:pt x="536" y="194"/>
                      <a:pt x="514" y="172"/>
                      <a:pt x="487" y="172"/>
                    </a:cubicBezTo>
                    <a:cubicBezTo>
                      <a:pt x="476" y="172"/>
                      <a:pt x="465" y="176"/>
                      <a:pt x="457" y="182"/>
                    </a:cubicBezTo>
                    <a:lnTo>
                      <a:pt x="457" y="181"/>
                    </a:lnTo>
                    <a:lnTo>
                      <a:pt x="457" y="178"/>
                    </a:lnTo>
                    <a:lnTo>
                      <a:pt x="457" y="174"/>
                    </a:lnTo>
                    <a:lnTo>
                      <a:pt x="457" y="172"/>
                    </a:lnTo>
                    <a:lnTo>
                      <a:pt x="456" y="169"/>
                    </a:lnTo>
                    <a:lnTo>
                      <a:pt x="455" y="166"/>
                    </a:lnTo>
                    <a:lnTo>
                      <a:pt x="453" y="163"/>
                    </a:lnTo>
                    <a:lnTo>
                      <a:pt x="452" y="161"/>
                    </a:lnTo>
                    <a:lnTo>
                      <a:pt x="450" y="159"/>
                    </a:lnTo>
                    <a:lnTo>
                      <a:pt x="449" y="158"/>
                    </a:lnTo>
                    <a:close/>
                  </a:path>
                </a:pathLst>
              </a:custGeom>
              <a:solidFill>
                <a:sysClr val="window" lastClr="FFFFFF"/>
              </a:solidFill>
              <a:ln w="9525">
                <a:noFill/>
                <a:round/>
                <a:headEnd/>
                <a:tailEnd/>
              </a:ln>
              <a:effectLst>
                <a:outerShdw blurRad="38100" dist="38100" dir="5400000" algn="ctr" rotWithShape="0">
                  <a:srgbClr val="000000"/>
                </a:outerShdw>
              </a:effec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grpSp>
          <p:nvGrpSpPr>
            <p:cNvPr id="73" name="Group 72"/>
            <p:cNvGrpSpPr/>
            <p:nvPr/>
          </p:nvGrpSpPr>
          <p:grpSpPr>
            <a:xfrm>
              <a:off x="2547109" y="3611412"/>
              <a:ext cx="1091327" cy="1091327"/>
              <a:chOff x="5529947" y="1755276"/>
              <a:chExt cx="1455102" cy="1455102"/>
            </a:xfrm>
          </p:grpSpPr>
          <p:grpSp>
            <p:nvGrpSpPr>
              <p:cNvPr id="74" name="Group 319"/>
              <p:cNvGrpSpPr>
                <a:grpSpLocks/>
              </p:cNvGrpSpPr>
              <p:nvPr/>
            </p:nvGrpSpPr>
            <p:grpSpPr bwMode="auto">
              <a:xfrm>
                <a:off x="5529947" y="1755276"/>
                <a:ext cx="1455102" cy="1455102"/>
                <a:chOff x="1858" y="1605"/>
                <a:chExt cx="1574" cy="1574"/>
              </a:xfrm>
            </p:grpSpPr>
            <p:sp>
              <p:nvSpPr>
                <p:cNvPr id="76" name="Oval 320"/>
                <p:cNvSpPr>
                  <a:spLocks noChangeArrowheads="1"/>
                </p:cNvSpPr>
                <p:nvPr/>
              </p:nvSpPr>
              <p:spPr bwMode="auto">
                <a:xfrm>
                  <a:off x="1858" y="1605"/>
                  <a:ext cx="1574" cy="1574"/>
                </a:xfrm>
                <a:prstGeom prst="ellipse">
                  <a:avLst/>
                </a:prstGeom>
                <a:gradFill rotWithShape="1">
                  <a:gsLst>
                    <a:gs pos="0">
                      <a:srgbClr val="01405C"/>
                    </a:gs>
                    <a:gs pos="100000">
                      <a:srgbClr val="01405C">
                        <a:gamma/>
                        <a:shade val="72941"/>
                        <a:invGamma/>
                      </a:srgbClr>
                    </a:gs>
                  </a:gsLst>
                  <a:path path="shape">
                    <a:fillToRect l="50000" t="50000" r="50000" b="50000"/>
                  </a:path>
                </a:gradFill>
                <a:ln w="9525">
                  <a:noFill/>
                  <a:round/>
                  <a:headEnd/>
                  <a:tailEnd/>
                </a:ln>
              </p:spPr>
              <p:txBody>
                <a:bodyPr/>
                <a:lstStyle/>
                <a:p>
                  <a:pPr>
                    <a:defRPr/>
                  </a:pPr>
                  <a:endParaRPr lang="en-US" sz="1350" kern="0">
                    <a:solidFill>
                      <a:prstClr val="black"/>
                    </a:solidFill>
                  </a:endParaRPr>
                </a:p>
              </p:txBody>
            </p:sp>
            <p:sp>
              <p:nvSpPr>
                <p:cNvPr id="77" name="Freeform 321"/>
                <p:cNvSpPr>
                  <a:spLocks noEditPoints="1"/>
                </p:cNvSpPr>
                <p:nvPr/>
              </p:nvSpPr>
              <p:spPr bwMode="auto">
                <a:xfrm>
                  <a:off x="1858" y="1605"/>
                  <a:ext cx="1574" cy="1574"/>
                </a:xfrm>
                <a:custGeom>
                  <a:avLst/>
                  <a:gdLst/>
                  <a:ahLst/>
                  <a:cxnLst>
                    <a:cxn ang="0">
                      <a:pos x="370" y="185"/>
                    </a:cxn>
                    <a:cxn ang="0">
                      <a:pos x="185" y="370"/>
                    </a:cxn>
                    <a:cxn ang="0">
                      <a:pos x="0" y="185"/>
                    </a:cxn>
                    <a:cxn ang="0">
                      <a:pos x="185" y="0"/>
                    </a:cxn>
                    <a:cxn ang="0">
                      <a:pos x="370" y="185"/>
                    </a:cxn>
                    <a:cxn ang="0">
                      <a:pos x="185" y="16"/>
                    </a:cxn>
                    <a:cxn ang="0">
                      <a:pos x="15" y="183"/>
                    </a:cxn>
                    <a:cxn ang="0">
                      <a:pos x="185" y="354"/>
                    </a:cxn>
                    <a:cxn ang="0">
                      <a:pos x="355" y="183"/>
                    </a:cxn>
                    <a:cxn ang="0">
                      <a:pos x="185" y="16"/>
                    </a:cxn>
                  </a:cxnLst>
                  <a:rect l="0" t="0" r="r" b="b"/>
                  <a:pathLst>
                    <a:path w="370" h="370">
                      <a:moveTo>
                        <a:pt x="370" y="185"/>
                      </a:moveTo>
                      <a:cubicBezTo>
                        <a:pt x="370" y="287"/>
                        <a:pt x="287" y="370"/>
                        <a:pt x="185" y="370"/>
                      </a:cubicBezTo>
                      <a:cubicBezTo>
                        <a:pt x="83" y="370"/>
                        <a:pt x="0" y="287"/>
                        <a:pt x="0" y="185"/>
                      </a:cubicBezTo>
                      <a:cubicBezTo>
                        <a:pt x="0" y="83"/>
                        <a:pt x="83" y="0"/>
                        <a:pt x="185" y="0"/>
                      </a:cubicBezTo>
                      <a:cubicBezTo>
                        <a:pt x="287" y="0"/>
                        <a:pt x="370" y="83"/>
                        <a:pt x="370" y="185"/>
                      </a:cubicBezTo>
                      <a:close/>
                      <a:moveTo>
                        <a:pt x="185" y="16"/>
                      </a:moveTo>
                      <a:cubicBezTo>
                        <a:pt x="91" y="16"/>
                        <a:pt x="15" y="91"/>
                        <a:pt x="15" y="183"/>
                      </a:cubicBezTo>
                      <a:cubicBezTo>
                        <a:pt x="15" y="275"/>
                        <a:pt x="91" y="354"/>
                        <a:pt x="185" y="354"/>
                      </a:cubicBezTo>
                      <a:cubicBezTo>
                        <a:pt x="279" y="354"/>
                        <a:pt x="355" y="275"/>
                        <a:pt x="355" y="183"/>
                      </a:cubicBezTo>
                      <a:cubicBezTo>
                        <a:pt x="355" y="91"/>
                        <a:pt x="279" y="16"/>
                        <a:pt x="185" y="16"/>
                      </a:cubicBezTo>
                      <a:close/>
                    </a:path>
                  </a:pathLst>
                </a:custGeom>
                <a:solidFill>
                  <a:srgbClr val="000000">
                    <a:alpha val="24001"/>
                  </a:srgbClr>
                </a:solidFill>
                <a:ln w="9525">
                  <a:noFill/>
                  <a:round/>
                  <a:headEnd/>
                  <a:tailEnd/>
                </a:ln>
              </p:spPr>
              <p:txBody>
                <a:bodyPr/>
                <a:lstStyle/>
                <a:p>
                  <a:pPr>
                    <a:defRPr/>
                  </a:pPr>
                  <a:endParaRPr lang="en-US" sz="1350" kern="0">
                    <a:solidFill>
                      <a:prstClr val="black"/>
                    </a:solidFill>
                  </a:endParaRPr>
                </a:p>
              </p:txBody>
            </p:sp>
            <p:sp>
              <p:nvSpPr>
                <p:cNvPr id="78" name="Oval 322"/>
                <p:cNvSpPr>
                  <a:spLocks noChangeArrowheads="1"/>
                </p:cNvSpPr>
                <p:nvPr/>
              </p:nvSpPr>
              <p:spPr bwMode="auto">
                <a:xfrm>
                  <a:off x="2096" y="1685"/>
                  <a:ext cx="1097" cy="706"/>
                </a:xfrm>
                <a:prstGeom prst="ellipse">
                  <a:avLst/>
                </a:prstGeom>
                <a:gradFill rotWithShape="1">
                  <a:gsLst>
                    <a:gs pos="0">
                      <a:srgbClr val="01405C">
                        <a:lumMod val="25000"/>
                        <a:lumOff val="75000"/>
                        <a:alpha val="39000"/>
                      </a:srgbClr>
                    </a:gs>
                    <a:gs pos="100000">
                      <a:srgbClr val="FFFFFF">
                        <a:gamma/>
                        <a:tint val="0"/>
                        <a:invGamma/>
                        <a:alpha val="0"/>
                      </a:srgbClr>
                    </a:gs>
                  </a:gsLst>
                  <a:lin ang="5400000" scaled="1"/>
                </a:gradFill>
                <a:ln w="9525">
                  <a:noFill/>
                  <a:round/>
                  <a:headEnd/>
                  <a:tailEnd/>
                </a:ln>
              </p:spPr>
              <p:txBody>
                <a:bodyPr/>
                <a:lstStyle/>
                <a:p>
                  <a:pPr>
                    <a:defRPr/>
                  </a:pPr>
                  <a:endParaRPr lang="en-US" sz="1350" kern="0">
                    <a:solidFill>
                      <a:prstClr val="black"/>
                    </a:solidFill>
                  </a:endParaRPr>
                </a:p>
              </p:txBody>
            </p:sp>
            <p:sp>
              <p:nvSpPr>
                <p:cNvPr id="79" name="Freeform 323"/>
                <p:cNvSpPr>
                  <a:spLocks/>
                </p:cNvSpPr>
                <p:nvPr/>
              </p:nvSpPr>
              <p:spPr bwMode="auto">
                <a:xfrm>
                  <a:off x="1975" y="2609"/>
                  <a:ext cx="1340" cy="459"/>
                </a:xfrm>
                <a:custGeom>
                  <a:avLst/>
                  <a:gdLst/>
                  <a:ahLst/>
                  <a:cxnLst>
                    <a:cxn ang="0">
                      <a:pos x="5" y="11"/>
                    </a:cxn>
                    <a:cxn ang="0">
                      <a:pos x="158" y="108"/>
                    </a:cxn>
                    <a:cxn ang="0">
                      <a:pos x="311" y="11"/>
                    </a:cxn>
                    <a:cxn ang="0">
                      <a:pos x="302" y="11"/>
                    </a:cxn>
                    <a:cxn ang="0">
                      <a:pos x="158" y="92"/>
                    </a:cxn>
                    <a:cxn ang="0">
                      <a:pos x="14" y="11"/>
                    </a:cxn>
                    <a:cxn ang="0">
                      <a:pos x="5" y="11"/>
                    </a:cxn>
                  </a:cxnLst>
                  <a:rect l="0" t="0" r="r" b="b"/>
                  <a:pathLst>
                    <a:path w="315" h="108">
                      <a:moveTo>
                        <a:pt x="5" y="11"/>
                      </a:moveTo>
                      <a:cubicBezTo>
                        <a:pt x="33" y="68"/>
                        <a:pt x="91" y="108"/>
                        <a:pt x="158" y="108"/>
                      </a:cubicBezTo>
                      <a:cubicBezTo>
                        <a:pt x="225" y="108"/>
                        <a:pt x="285" y="69"/>
                        <a:pt x="311" y="11"/>
                      </a:cubicBezTo>
                      <a:cubicBezTo>
                        <a:pt x="315" y="3"/>
                        <a:pt x="308" y="2"/>
                        <a:pt x="302" y="11"/>
                      </a:cubicBezTo>
                      <a:cubicBezTo>
                        <a:pt x="273" y="60"/>
                        <a:pt x="219" y="92"/>
                        <a:pt x="158" y="92"/>
                      </a:cubicBezTo>
                      <a:cubicBezTo>
                        <a:pt x="97" y="92"/>
                        <a:pt x="44" y="60"/>
                        <a:pt x="14" y="11"/>
                      </a:cubicBezTo>
                      <a:cubicBezTo>
                        <a:pt x="7" y="0"/>
                        <a:pt x="0" y="1"/>
                        <a:pt x="5" y="11"/>
                      </a:cubicBezTo>
                      <a:close/>
                    </a:path>
                  </a:pathLst>
                </a:custGeom>
                <a:gradFill rotWithShape="1">
                  <a:gsLst>
                    <a:gs pos="0">
                      <a:sysClr val="window" lastClr="FFFFFF">
                        <a:gamma/>
                        <a:tint val="0"/>
                        <a:invGamma/>
                        <a:alpha val="0"/>
                      </a:sysClr>
                    </a:gs>
                    <a:gs pos="100000">
                      <a:sysClr val="window" lastClr="FFFFFF">
                        <a:alpha val="34000"/>
                      </a:sysClr>
                    </a:gs>
                  </a:gsLst>
                  <a:lin ang="5400000" scaled="1"/>
                </a:gradFill>
                <a:ln w="9525">
                  <a:noFill/>
                  <a:round/>
                  <a:headEnd/>
                  <a:tailEnd/>
                </a:ln>
              </p:spPr>
              <p:txBody>
                <a:bodyPr/>
                <a:lstStyle/>
                <a:p>
                  <a:pPr>
                    <a:defRPr/>
                  </a:pPr>
                  <a:endParaRPr lang="en-US" sz="1350" kern="0">
                    <a:solidFill>
                      <a:prstClr val="black"/>
                    </a:solidFill>
                  </a:endParaRPr>
                </a:p>
              </p:txBody>
            </p:sp>
          </p:grpSp>
          <p:sp>
            <p:nvSpPr>
              <p:cNvPr id="75" name="Freeform 57"/>
              <p:cNvSpPr>
                <a:spLocks noEditPoints="1"/>
              </p:cNvSpPr>
              <p:nvPr/>
            </p:nvSpPr>
            <p:spPr bwMode="auto">
              <a:xfrm>
                <a:off x="5818909" y="1977333"/>
                <a:ext cx="854682" cy="985057"/>
              </a:xfrm>
              <a:custGeom>
                <a:avLst/>
                <a:gdLst/>
                <a:ahLst/>
                <a:cxnLst>
                  <a:cxn ang="0">
                    <a:pos x="171" y="189"/>
                  </a:cxn>
                  <a:cxn ang="0">
                    <a:pos x="192" y="196"/>
                  </a:cxn>
                  <a:cxn ang="0">
                    <a:pos x="189" y="227"/>
                  </a:cxn>
                  <a:cxn ang="0">
                    <a:pos x="177" y="205"/>
                  </a:cxn>
                  <a:cxn ang="0">
                    <a:pos x="174" y="235"/>
                  </a:cxn>
                  <a:cxn ang="0">
                    <a:pos x="116" y="46"/>
                  </a:cxn>
                  <a:cxn ang="0">
                    <a:pos x="120" y="65"/>
                  </a:cxn>
                  <a:cxn ang="0">
                    <a:pos x="111" y="64"/>
                  </a:cxn>
                  <a:cxn ang="0">
                    <a:pos x="120" y="71"/>
                  </a:cxn>
                  <a:cxn ang="0">
                    <a:pos x="132" y="92"/>
                  </a:cxn>
                  <a:cxn ang="0">
                    <a:pos x="159" y="117"/>
                  </a:cxn>
                  <a:cxn ang="0">
                    <a:pos x="204" y="58"/>
                  </a:cxn>
                  <a:cxn ang="0">
                    <a:pos x="163" y="118"/>
                  </a:cxn>
                  <a:cxn ang="0">
                    <a:pos x="165" y="126"/>
                  </a:cxn>
                  <a:cxn ang="0">
                    <a:pos x="167" y="182"/>
                  </a:cxn>
                  <a:cxn ang="0">
                    <a:pos x="152" y="196"/>
                  </a:cxn>
                  <a:cxn ang="0">
                    <a:pos x="124" y="180"/>
                  </a:cxn>
                  <a:cxn ang="0">
                    <a:pos x="83" y="241"/>
                  </a:cxn>
                  <a:cxn ang="0">
                    <a:pos x="55" y="190"/>
                  </a:cxn>
                  <a:cxn ang="0">
                    <a:pos x="86" y="194"/>
                  </a:cxn>
                  <a:cxn ang="0">
                    <a:pos x="89" y="215"/>
                  </a:cxn>
                  <a:cxn ang="0">
                    <a:pos x="57" y="226"/>
                  </a:cxn>
                  <a:cxn ang="0">
                    <a:pos x="74" y="204"/>
                  </a:cxn>
                  <a:cxn ang="0">
                    <a:pos x="58" y="195"/>
                  </a:cxn>
                  <a:cxn ang="0">
                    <a:pos x="85" y="187"/>
                  </a:cxn>
                  <a:cxn ang="0">
                    <a:pos x="80" y="122"/>
                  </a:cxn>
                  <a:cxn ang="0">
                    <a:pos x="89" y="85"/>
                  </a:cxn>
                  <a:cxn ang="0">
                    <a:pos x="85" y="119"/>
                  </a:cxn>
                  <a:cxn ang="0">
                    <a:pos x="108" y="92"/>
                  </a:cxn>
                  <a:cxn ang="0">
                    <a:pos x="116" y="71"/>
                  </a:cxn>
                  <a:cxn ang="0">
                    <a:pos x="154" y="122"/>
                  </a:cxn>
                  <a:cxn ang="0">
                    <a:pos x="97" y="134"/>
                  </a:cxn>
                  <a:cxn ang="0">
                    <a:pos x="65" y="151"/>
                  </a:cxn>
                  <a:cxn ang="0">
                    <a:pos x="102" y="167"/>
                  </a:cxn>
                  <a:cxn ang="0">
                    <a:pos x="125" y="173"/>
                  </a:cxn>
                  <a:cxn ang="0">
                    <a:pos x="151" y="162"/>
                  </a:cxn>
                  <a:cxn ang="0">
                    <a:pos x="177" y="149"/>
                  </a:cxn>
                  <a:cxn ang="0">
                    <a:pos x="152" y="130"/>
                  </a:cxn>
                  <a:cxn ang="0">
                    <a:pos x="105" y="121"/>
                  </a:cxn>
                  <a:cxn ang="0">
                    <a:pos x="49" y="8"/>
                  </a:cxn>
                  <a:cxn ang="0">
                    <a:pos x="47" y="33"/>
                  </a:cxn>
                  <a:cxn ang="0">
                    <a:pos x="21" y="264"/>
                  </a:cxn>
                  <a:cxn ang="0">
                    <a:pos x="225" y="9"/>
                  </a:cxn>
                  <a:cxn ang="0">
                    <a:pos x="229" y="1"/>
                  </a:cxn>
                  <a:cxn ang="0">
                    <a:pos x="236" y="264"/>
                  </a:cxn>
                  <a:cxn ang="0">
                    <a:pos x="232" y="269"/>
                  </a:cxn>
                  <a:cxn ang="0">
                    <a:pos x="7" y="148"/>
                  </a:cxn>
                  <a:cxn ang="0">
                    <a:pos x="42" y="1"/>
                  </a:cxn>
                  <a:cxn ang="0">
                    <a:pos x="45" y="0"/>
                  </a:cxn>
                  <a:cxn ang="0">
                    <a:pos x="42" y="25"/>
                  </a:cxn>
                  <a:cxn ang="0">
                    <a:pos x="179" y="87"/>
                  </a:cxn>
                  <a:cxn ang="0">
                    <a:pos x="171" y="76"/>
                  </a:cxn>
                  <a:cxn ang="0">
                    <a:pos x="194" y="94"/>
                  </a:cxn>
                  <a:cxn ang="0">
                    <a:pos x="176" y="98"/>
                  </a:cxn>
                  <a:cxn ang="0">
                    <a:pos x="172" y="60"/>
                  </a:cxn>
                  <a:cxn ang="0">
                    <a:pos x="70" y="109"/>
                  </a:cxn>
                  <a:cxn ang="0">
                    <a:pos x="52" y="104"/>
                  </a:cxn>
                  <a:cxn ang="0">
                    <a:pos x="74" y="85"/>
                  </a:cxn>
                  <a:cxn ang="0">
                    <a:pos x="74" y="106"/>
                  </a:cxn>
                  <a:cxn ang="0">
                    <a:pos x="42" y="73"/>
                  </a:cxn>
                  <a:cxn ang="0">
                    <a:pos x="70" y="109"/>
                  </a:cxn>
                </a:cxnLst>
                <a:rect l="0" t="0" r="r" b="b"/>
                <a:pathLst>
                  <a:path w="236" h="272">
                    <a:moveTo>
                      <a:pt x="174" y="235"/>
                    </a:moveTo>
                    <a:cubicBezTo>
                      <a:pt x="195" y="238"/>
                      <a:pt x="223" y="225"/>
                      <a:pt x="203" y="196"/>
                    </a:cubicBezTo>
                    <a:cubicBezTo>
                      <a:pt x="194" y="185"/>
                      <a:pt x="182" y="184"/>
                      <a:pt x="171" y="189"/>
                    </a:cubicBezTo>
                    <a:cubicBezTo>
                      <a:pt x="174" y="193"/>
                      <a:pt x="177" y="197"/>
                      <a:pt x="181" y="203"/>
                    </a:cubicBezTo>
                    <a:cubicBezTo>
                      <a:pt x="185" y="200"/>
                      <a:pt x="187" y="199"/>
                      <a:pt x="189" y="198"/>
                    </a:cubicBezTo>
                    <a:cubicBezTo>
                      <a:pt x="190" y="196"/>
                      <a:pt x="191" y="196"/>
                      <a:pt x="192" y="196"/>
                    </a:cubicBezTo>
                    <a:cubicBezTo>
                      <a:pt x="193" y="196"/>
                      <a:pt x="194" y="197"/>
                      <a:pt x="194" y="199"/>
                    </a:cubicBezTo>
                    <a:cubicBezTo>
                      <a:pt x="192" y="209"/>
                      <a:pt x="193" y="213"/>
                      <a:pt x="192" y="225"/>
                    </a:cubicBezTo>
                    <a:cubicBezTo>
                      <a:pt x="192" y="226"/>
                      <a:pt x="191" y="228"/>
                      <a:pt x="189" y="227"/>
                    </a:cubicBezTo>
                    <a:cubicBezTo>
                      <a:pt x="182" y="222"/>
                      <a:pt x="176" y="219"/>
                      <a:pt x="169" y="216"/>
                    </a:cubicBezTo>
                    <a:cubicBezTo>
                      <a:pt x="167" y="216"/>
                      <a:pt x="166" y="214"/>
                      <a:pt x="168" y="212"/>
                    </a:cubicBezTo>
                    <a:cubicBezTo>
                      <a:pt x="169" y="212"/>
                      <a:pt x="176" y="207"/>
                      <a:pt x="177" y="205"/>
                    </a:cubicBezTo>
                    <a:cubicBezTo>
                      <a:pt x="174" y="201"/>
                      <a:pt x="171" y="196"/>
                      <a:pt x="168" y="191"/>
                    </a:cubicBezTo>
                    <a:cubicBezTo>
                      <a:pt x="161" y="195"/>
                      <a:pt x="156" y="202"/>
                      <a:pt x="155" y="210"/>
                    </a:cubicBezTo>
                    <a:cubicBezTo>
                      <a:pt x="153" y="223"/>
                      <a:pt x="161" y="232"/>
                      <a:pt x="174" y="235"/>
                    </a:cubicBezTo>
                    <a:close/>
                    <a:moveTo>
                      <a:pt x="111" y="64"/>
                    </a:moveTo>
                    <a:cubicBezTo>
                      <a:pt x="112" y="64"/>
                      <a:pt x="114" y="65"/>
                      <a:pt x="115" y="65"/>
                    </a:cubicBezTo>
                    <a:cubicBezTo>
                      <a:pt x="115" y="58"/>
                      <a:pt x="115" y="51"/>
                      <a:pt x="116" y="46"/>
                    </a:cubicBezTo>
                    <a:cubicBezTo>
                      <a:pt x="116" y="45"/>
                      <a:pt x="117" y="44"/>
                      <a:pt x="118" y="44"/>
                    </a:cubicBezTo>
                    <a:cubicBezTo>
                      <a:pt x="119" y="44"/>
                      <a:pt x="120" y="45"/>
                      <a:pt x="120" y="46"/>
                    </a:cubicBezTo>
                    <a:cubicBezTo>
                      <a:pt x="120" y="52"/>
                      <a:pt x="120" y="58"/>
                      <a:pt x="120" y="65"/>
                    </a:cubicBezTo>
                    <a:cubicBezTo>
                      <a:pt x="136" y="63"/>
                      <a:pt x="151" y="52"/>
                      <a:pt x="136" y="31"/>
                    </a:cubicBezTo>
                    <a:cubicBezTo>
                      <a:pt x="123" y="13"/>
                      <a:pt x="98" y="25"/>
                      <a:pt x="95" y="43"/>
                    </a:cubicBezTo>
                    <a:cubicBezTo>
                      <a:pt x="94" y="54"/>
                      <a:pt x="100" y="62"/>
                      <a:pt x="111" y="64"/>
                    </a:cubicBezTo>
                    <a:close/>
                    <a:moveTo>
                      <a:pt x="92" y="31"/>
                    </a:moveTo>
                    <a:cubicBezTo>
                      <a:pt x="103" y="15"/>
                      <a:pt x="132" y="5"/>
                      <a:pt x="145" y="34"/>
                    </a:cubicBezTo>
                    <a:cubicBezTo>
                      <a:pt x="156" y="58"/>
                      <a:pt x="138" y="70"/>
                      <a:pt x="120" y="71"/>
                    </a:cubicBezTo>
                    <a:cubicBezTo>
                      <a:pt x="120" y="79"/>
                      <a:pt x="120" y="87"/>
                      <a:pt x="121" y="92"/>
                    </a:cubicBezTo>
                    <a:cubicBezTo>
                      <a:pt x="124" y="92"/>
                      <a:pt x="128" y="92"/>
                      <a:pt x="130" y="92"/>
                    </a:cubicBezTo>
                    <a:cubicBezTo>
                      <a:pt x="131" y="91"/>
                      <a:pt x="132" y="91"/>
                      <a:pt x="132" y="92"/>
                    </a:cubicBezTo>
                    <a:cubicBezTo>
                      <a:pt x="133" y="92"/>
                      <a:pt x="134" y="93"/>
                      <a:pt x="133" y="94"/>
                    </a:cubicBezTo>
                    <a:cubicBezTo>
                      <a:pt x="130" y="100"/>
                      <a:pt x="127" y="105"/>
                      <a:pt x="125" y="110"/>
                    </a:cubicBezTo>
                    <a:cubicBezTo>
                      <a:pt x="136" y="110"/>
                      <a:pt x="148" y="112"/>
                      <a:pt x="159" y="117"/>
                    </a:cubicBezTo>
                    <a:cubicBezTo>
                      <a:pt x="162" y="112"/>
                      <a:pt x="165" y="107"/>
                      <a:pt x="169" y="101"/>
                    </a:cubicBezTo>
                    <a:cubicBezTo>
                      <a:pt x="155" y="91"/>
                      <a:pt x="156" y="66"/>
                      <a:pt x="168" y="56"/>
                    </a:cubicBezTo>
                    <a:cubicBezTo>
                      <a:pt x="179" y="46"/>
                      <a:pt x="197" y="51"/>
                      <a:pt x="204" y="58"/>
                    </a:cubicBezTo>
                    <a:cubicBezTo>
                      <a:pt x="218" y="71"/>
                      <a:pt x="223" y="97"/>
                      <a:pt x="196" y="104"/>
                    </a:cubicBezTo>
                    <a:cubicBezTo>
                      <a:pt x="186" y="107"/>
                      <a:pt x="179" y="106"/>
                      <a:pt x="173" y="104"/>
                    </a:cubicBezTo>
                    <a:cubicBezTo>
                      <a:pt x="169" y="109"/>
                      <a:pt x="166" y="114"/>
                      <a:pt x="163" y="118"/>
                    </a:cubicBezTo>
                    <a:cubicBezTo>
                      <a:pt x="164" y="119"/>
                      <a:pt x="165" y="119"/>
                      <a:pt x="165" y="120"/>
                    </a:cubicBezTo>
                    <a:cubicBezTo>
                      <a:pt x="167" y="121"/>
                      <a:pt x="167" y="123"/>
                      <a:pt x="166" y="125"/>
                    </a:cubicBezTo>
                    <a:cubicBezTo>
                      <a:pt x="166" y="125"/>
                      <a:pt x="166" y="125"/>
                      <a:pt x="165" y="126"/>
                    </a:cubicBezTo>
                    <a:cubicBezTo>
                      <a:pt x="181" y="132"/>
                      <a:pt x="187" y="141"/>
                      <a:pt x="186" y="149"/>
                    </a:cubicBezTo>
                    <a:cubicBezTo>
                      <a:pt x="184" y="158"/>
                      <a:pt x="176" y="167"/>
                      <a:pt x="161" y="173"/>
                    </a:cubicBezTo>
                    <a:cubicBezTo>
                      <a:pt x="163" y="177"/>
                      <a:pt x="165" y="180"/>
                      <a:pt x="167" y="182"/>
                    </a:cubicBezTo>
                    <a:cubicBezTo>
                      <a:pt x="182" y="174"/>
                      <a:pt x="202" y="176"/>
                      <a:pt x="213" y="199"/>
                    </a:cubicBezTo>
                    <a:cubicBezTo>
                      <a:pt x="233" y="243"/>
                      <a:pt x="172" y="254"/>
                      <a:pt x="154" y="231"/>
                    </a:cubicBezTo>
                    <a:cubicBezTo>
                      <a:pt x="147" y="222"/>
                      <a:pt x="146" y="205"/>
                      <a:pt x="152" y="196"/>
                    </a:cubicBezTo>
                    <a:cubicBezTo>
                      <a:pt x="155" y="192"/>
                      <a:pt x="159" y="188"/>
                      <a:pt x="163" y="185"/>
                    </a:cubicBezTo>
                    <a:cubicBezTo>
                      <a:pt x="161" y="181"/>
                      <a:pt x="159" y="178"/>
                      <a:pt x="157" y="175"/>
                    </a:cubicBezTo>
                    <a:cubicBezTo>
                      <a:pt x="148" y="178"/>
                      <a:pt x="137" y="180"/>
                      <a:pt x="124" y="180"/>
                    </a:cubicBezTo>
                    <a:cubicBezTo>
                      <a:pt x="118" y="180"/>
                      <a:pt x="108" y="180"/>
                      <a:pt x="97" y="178"/>
                    </a:cubicBezTo>
                    <a:cubicBezTo>
                      <a:pt x="95" y="181"/>
                      <a:pt x="92" y="185"/>
                      <a:pt x="89" y="189"/>
                    </a:cubicBezTo>
                    <a:cubicBezTo>
                      <a:pt x="105" y="203"/>
                      <a:pt x="103" y="235"/>
                      <a:pt x="83" y="241"/>
                    </a:cubicBezTo>
                    <a:cubicBezTo>
                      <a:pt x="65" y="246"/>
                      <a:pt x="41" y="242"/>
                      <a:pt x="37" y="221"/>
                    </a:cubicBezTo>
                    <a:cubicBezTo>
                      <a:pt x="35" y="209"/>
                      <a:pt x="38" y="196"/>
                      <a:pt x="52" y="186"/>
                    </a:cubicBezTo>
                    <a:cubicBezTo>
                      <a:pt x="56" y="184"/>
                      <a:pt x="57" y="189"/>
                      <a:pt x="55" y="190"/>
                    </a:cubicBezTo>
                    <a:cubicBezTo>
                      <a:pt x="45" y="199"/>
                      <a:pt x="38" y="214"/>
                      <a:pt x="47" y="227"/>
                    </a:cubicBezTo>
                    <a:cubicBezTo>
                      <a:pt x="54" y="239"/>
                      <a:pt x="69" y="239"/>
                      <a:pt x="80" y="236"/>
                    </a:cubicBezTo>
                    <a:cubicBezTo>
                      <a:pt x="98" y="230"/>
                      <a:pt x="98" y="205"/>
                      <a:pt x="86" y="194"/>
                    </a:cubicBezTo>
                    <a:cubicBezTo>
                      <a:pt x="83" y="198"/>
                      <a:pt x="80" y="202"/>
                      <a:pt x="77" y="207"/>
                    </a:cubicBezTo>
                    <a:lnTo>
                      <a:pt x="85" y="212"/>
                    </a:lnTo>
                    <a:cubicBezTo>
                      <a:pt x="87" y="212"/>
                      <a:pt x="88" y="213"/>
                      <a:pt x="89" y="215"/>
                    </a:cubicBezTo>
                    <a:cubicBezTo>
                      <a:pt x="89" y="216"/>
                      <a:pt x="88" y="218"/>
                      <a:pt x="87" y="219"/>
                    </a:cubicBezTo>
                    <a:cubicBezTo>
                      <a:pt x="74" y="224"/>
                      <a:pt x="72" y="225"/>
                      <a:pt x="61" y="229"/>
                    </a:cubicBezTo>
                    <a:cubicBezTo>
                      <a:pt x="59" y="229"/>
                      <a:pt x="57" y="228"/>
                      <a:pt x="57" y="226"/>
                    </a:cubicBezTo>
                    <a:cubicBezTo>
                      <a:pt x="58" y="220"/>
                      <a:pt x="60" y="208"/>
                      <a:pt x="60" y="199"/>
                    </a:cubicBezTo>
                    <a:cubicBezTo>
                      <a:pt x="60" y="197"/>
                      <a:pt x="63" y="196"/>
                      <a:pt x="65" y="197"/>
                    </a:cubicBezTo>
                    <a:cubicBezTo>
                      <a:pt x="66" y="198"/>
                      <a:pt x="72" y="202"/>
                      <a:pt x="74" y="204"/>
                    </a:cubicBezTo>
                    <a:cubicBezTo>
                      <a:pt x="77" y="199"/>
                      <a:pt x="80" y="195"/>
                      <a:pt x="82" y="191"/>
                    </a:cubicBezTo>
                    <a:cubicBezTo>
                      <a:pt x="81" y="191"/>
                      <a:pt x="79" y="190"/>
                      <a:pt x="77" y="189"/>
                    </a:cubicBezTo>
                    <a:cubicBezTo>
                      <a:pt x="68" y="187"/>
                      <a:pt x="64" y="190"/>
                      <a:pt x="58" y="195"/>
                    </a:cubicBezTo>
                    <a:cubicBezTo>
                      <a:pt x="56" y="197"/>
                      <a:pt x="52" y="195"/>
                      <a:pt x="54" y="192"/>
                    </a:cubicBezTo>
                    <a:cubicBezTo>
                      <a:pt x="60" y="186"/>
                      <a:pt x="68" y="182"/>
                      <a:pt x="79" y="184"/>
                    </a:cubicBezTo>
                    <a:cubicBezTo>
                      <a:pt x="81" y="185"/>
                      <a:pt x="83" y="186"/>
                      <a:pt x="85" y="187"/>
                    </a:cubicBezTo>
                    <a:cubicBezTo>
                      <a:pt x="88" y="184"/>
                      <a:pt x="90" y="181"/>
                      <a:pt x="93" y="177"/>
                    </a:cubicBezTo>
                    <a:cubicBezTo>
                      <a:pt x="74" y="174"/>
                      <a:pt x="56" y="167"/>
                      <a:pt x="57" y="152"/>
                    </a:cubicBezTo>
                    <a:cubicBezTo>
                      <a:pt x="57" y="142"/>
                      <a:pt x="67" y="130"/>
                      <a:pt x="80" y="122"/>
                    </a:cubicBezTo>
                    <a:cubicBezTo>
                      <a:pt x="79" y="119"/>
                      <a:pt x="77" y="117"/>
                      <a:pt x="75" y="114"/>
                    </a:cubicBezTo>
                    <a:cubicBezTo>
                      <a:pt x="63" y="122"/>
                      <a:pt x="48" y="121"/>
                      <a:pt x="38" y="111"/>
                    </a:cubicBezTo>
                    <a:cubicBezTo>
                      <a:pt x="0" y="72"/>
                      <a:pt x="83" y="32"/>
                      <a:pt x="89" y="85"/>
                    </a:cubicBezTo>
                    <a:cubicBezTo>
                      <a:pt x="89" y="86"/>
                      <a:pt x="89" y="87"/>
                      <a:pt x="89" y="87"/>
                    </a:cubicBezTo>
                    <a:cubicBezTo>
                      <a:pt x="89" y="98"/>
                      <a:pt x="84" y="106"/>
                      <a:pt x="79" y="111"/>
                    </a:cubicBezTo>
                    <a:cubicBezTo>
                      <a:pt x="81" y="114"/>
                      <a:pt x="83" y="117"/>
                      <a:pt x="85" y="119"/>
                    </a:cubicBezTo>
                    <a:cubicBezTo>
                      <a:pt x="94" y="115"/>
                      <a:pt x="105" y="111"/>
                      <a:pt x="117" y="110"/>
                    </a:cubicBezTo>
                    <a:cubicBezTo>
                      <a:pt x="114" y="105"/>
                      <a:pt x="107" y="95"/>
                      <a:pt x="107" y="95"/>
                    </a:cubicBezTo>
                    <a:cubicBezTo>
                      <a:pt x="106" y="94"/>
                      <a:pt x="107" y="93"/>
                      <a:pt x="108" y="92"/>
                    </a:cubicBezTo>
                    <a:cubicBezTo>
                      <a:pt x="109" y="92"/>
                      <a:pt x="110" y="92"/>
                      <a:pt x="110" y="92"/>
                    </a:cubicBezTo>
                    <a:cubicBezTo>
                      <a:pt x="112" y="92"/>
                      <a:pt x="115" y="92"/>
                      <a:pt x="116" y="92"/>
                    </a:cubicBezTo>
                    <a:cubicBezTo>
                      <a:pt x="116" y="87"/>
                      <a:pt x="116" y="79"/>
                      <a:pt x="116" y="71"/>
                    </a:cubicBezTo>
                    <a:cubicBezTo>
                      <a:pt x="107" y="70"/>
                      <a:pt x="99" y="67"/>
                      <a:pt x="94" y="61"/>
                    </a:cubicBezTo>
                    <a:cubicBezTo>
                      <a:pt x="88" y="53"/>
                      <a:pt x="87" y="39"/>
                      <a:pt x="92" y="31"/>
                    </a:cubicBezTo>
                    <a:close/>
                    <a:moveTo>
                      <a:pt x="154" y="122"/>
                    </a:moveTo>
                    <a:cubicBezTo>
                      <a:pt x="141" y="118"/>
                      <a:pt x="128" y="116"/>
                      <a:pt x="116" y="117"/>
                    </a:cubicBezTo>
                    <a:cubicBezTo>
                      <a:pt x="107" y="119"/>
                      <a:pt x="98" y="122"/>
                      <a:pt x="90" y="125"/>
                    </a:cubicBezTo>
                    <a:cubicBezTo>
                      <a:pt x="92" y="129"/>
                      <a:pt x="95" y="132"/>
                      <a:pt x="97" y="134"/>
                    </a:cubicBezTo>
                    <a:cubicBezTo>
                      <a:pt x="100" y="138"/>
                      <a:pt x="95" y="140"/>
                      <a:pt x="93" y="137"/>
                    </a:cubicBezTo>
                    <a:cubicBezTo>
                      <a:pt x="91" y="135"/>
                      <a:pt x="88" y="132"/>
                      <a:pt x="85" y="128"/>
                    </a:cubicBezTo>
                    <a:cubicBezTo>
                      <a:pt x="73" y="135"/>
                      <a:pt x="65" y="144"/>
                      <a:pt x="65" y="151"/>
                    </a:cubicBezTo>
                    <a:cubicBezTo>
                      <a:pt x="64" y="162"/>
                      <a:pt x="81" y="168"/>
                      <a:pt x="97" y="170"/>
                    </a:cubicBezTo>
                    <a:cubicBezTo>
                      <a:pt x="98" y="170"/>
                      <a:pt x="98" y="169"/>
                      <a:pt x="98" y="168"/>
                    </a:cubicBezTo>
                    <a:cubicBezTo>
                      <a:pt x="99" y="167"/>
                      <a:pt x="101" y="167"/>
                      <a:pt x="102" y="167"/>
                    </a:cubicBezTo>
                    <a:cubicBezTo>
                      <a:pt x="103" y="168"/>
                      <a:pt x="103" y="170"/>
                      <a:pt x="103" y="171"/>
                    </a:cubicBezTo>
                    <a:lnTo>
                      <a:pt x="103" y="171"/>
                    </a:lnTo>
                    <a:cubicBezTo>
                      <a:pt x="112" y="172"/>
                      <a:pt x="120" y="173"/>
                      <a:pt x="125" y="173"/>
                    </a:cubicBezTo>
                    <a:cubicBezTo>
                      <a:pt x="136" y="172"/>
                      <a:pt x="145" y="171"/>
                      <a:pt x="153" y="169"/>
                    </a:cubicBezTo>
                    <a:cubicBezTo>
                      <a:pt x="152" y="168"/>
                      <a:pt x="151" y="166"/>
                      <a:pt x="150" y="165"/>
                    </a:cubicBezTo>
                    <a:cubicBezTo>
                      <a:pt x="150" y="164"/>
                      <a:pt x="150" y="163"/>
                      <a:pt x="151" y="162"/>
                    </a:cubicBezTo>
                    <a:cubicBezTo>
                      <a:pt x="152" y="162"/>
                      <a:pt x="153" y="162"/>
                      <a:pt x="154" y="163"/>
                    </a:cubicBezTo>
                    <a:cubicBezTo>
                      <a:pt x="155" y="164"/>
                      <a:pt x="156" y="166"/>
                      <a:pt x="157" y="167"/>
                    </a:cubicBezTo>
                    <a:cubicBezTo>
                      <a:pt x="170" y="163"/>
                      <a:pt x="177" y="156"/>
                      <a:pt x="177" y="149"/>
                    </a:cubicBezTo>
                    <a:cubicBezTo>
                      <a:pt x="177" y="141"/>
                      <a:pt x="170" y="135"/>
                      <a:pt x="156" y="131"/>
                    </a:cubicBezTo>
                    <a:cubicBezTo>
                      <a:pt x="155" y="131"/>
                      <a:pt x="154" y="131"/>
                      <a:pt x="153" y="131"/>
                    </a:cubicBezTo>
                    <a:cubicBezTo>
                      <a:pt x="153" y="131"/>
                      <a:pt x="152" y="130"/>
                      <a:pt x="152" y="130"/>
                    </a:cubicBezTo>
                    <a:cubicBezTo>
                      <a:pt x="141" y="127"/>
                      <a:pt x="125" y="127"/>
                      <a:pt x="106" y="128"/>
                    </a:cubicBezTo>
                    <a:cubicBezTo>
                      <a:pt x="104" y="128"/>
                      <a:pt x="102" y="127"/>
                      <a:pt x="101" y="125"/>
                    </a:cubicBezTo>
                    <a:cubicBezTo>
                      <a:pt x="101" y="123"/>
                      <a:pt x="103" y="121"/>
                      <a:pt x="105" y="121"/>
                    </a:cubicBezTo>
                    <a:cubicBezTo>
                      <a:pt x="120" y="119"/>
                      <a:pt x="138" y="119"/>
                      <a:pt x="154" y="122"/>
                    </a:cubicBezTo>
                    <a:close/>
                    <a:moveTo>
                      <a:pt x="225" y="9"/>
                    </a:moveTo>
                    <a:lnTo>
                      <a:pt x="49" y="8"/>
                    </a:lnTo>
                    <a:lnTo>
                      <a:pt x="50" y="29"/>
                    </a:lnTo>
                    <a:lnTo>
                      <a:pt x="50" y="29"/>
                    </a:lnTo>
                    <a:cubicBezTo>
                      <a:pt x="51" y="31"/>
                      <a:pt x="49" y="33"/>
                      <a:pt x="47" y="33"/>
                    </a:cubicBezTo>
                    <a:lnTo>
                      <a:pt x="19" y="34"/>
                    </a:lnTo>
                    <a:cubicBezTo>
                      <a:pt x="16" y="72"/>
                      <a:pt x="15" y="110"/>
                      <a:pt x="15" y="148"/>
                    </a:cubicBezTo>
                    <a:cubicBezTo>
                      <a:pt x="16" y="186"/>
                      <a:pt x="18" y="225"/>
                      <a:pt x="21" y="264"/>
                    </a:cubicBezTo>
                    <a:lnTo>
                      <a:pt x="227" y="261"/>
                    </a:lnTo>
                    <a:cubicBezTo>
                      <a:pt x="224" y="220"/>
                      <a:pt x="222" y="178"/>
                      <a:pt x="221" y="136"/>
                    </a:cubicBezTo>
                    <a:cubicBezTo>
                      <a:pt x="221" y="94"/>
                      <a:pt x="222" y="52"/>
                      <a:pt x="225" y="9"/>
                    </a:cubicBezTo>
                    <a:close/>
                    <a:moveTo>
                      <a:pt x="45" y="0"/>
                    </a:moveTo>
                    <a:lnTo>
                      <a:pt x="229" y="1"/>
                    </a:lnTo>
                    <a:cubicBezTo>
                      <a:pt x="229" y="1"/>
                      <a:pt x="229" y="1"/>
                      <a:pt x="229" y="1"/>
                    </a:cubicBezTo>
                    <a:cubicBezTo>
                      <a:pt x="232" y="1"/>
                      <a:pt x="233" y="3"/>
                      <a:pt x="233" y="6"/>
                    </a:cubicBezTo>
                    <a:cubicBezTo>
                      <a:pt x="230" y="50"/>
                      <a:pt x="229" y="93"/>
                      <a:pt x="229" y="136"/>
                    </a:cubicBezTo>
                    <a:cubicBezTo>
                      <a:pt x="230" y="179"/>
                      <a:pt x="232" y="222"/>
                      <a:pt x="236" y="264"/>
                    </a:cubicBezTo>
                    <a:lnTo>
                      <a:pt x="236" y="264"/>
                    </a:lnTo>
                    <a:cubicBezTo>
                      <a:pt x="236" y="264"/>
                      <a:pt x="236" y="265"/>
                      <a:pt x="236" y="265"/>
                    </a:cubicBezTo>
                    <a:cubicBezTo>
                      <a:pt x="236" y="267"/>
                      <a:pt x="234" y="269"/>
                      <a:pt x="232" y="269"/>
                    </a:cubicBezTo>
                    <a:lnTo>
                      <a:pt x="18" y="272"/>
                    </a:lnTo>
                    <a:cubicBezTo>
                      <a:pt x="16" y="272"/>
                      <a:pt x="14" y="270"/>
                      <a:pt x="14" y="268"/>
                    </a:cubicBezTo>
                    <a:cubicBezTo>
                      <a:pt x="10" y="228"/>
                      <a:pt x="7" y="188"/>
                      <a:pt x="7" y="148"/>
                    </a:cubicBezTo>
                    <a:cubicBezTo>
                      <a:pt x="7" y="108"/>
                      <a:pt x="8" y="69"/>
                      <a:pt x="11" y="30"/>
                    </a:cubicBezTo>
                    <a:cubicBezTo>
                      <a:pt x="11" y="29"/>
                      <a:pt x="12" y="28"/>
                      <a:pt x="13" y="27"/>
                    </a:cubicBezTo>
                    <a:lnTo>
                      <a:pt x="42" y="1"/>
                    </a:lnTo>
                    <a:lnTo>
                      <a:pt x="42" y="1"/>
                    </a:lnTo>
                    <a:cubicBezTo>
                      <a:pt x="43" y="0"/>
                      <a:pt x="44" y="0"/>
                      <a:pt x="45" y="0"/>
                    </a:cubicBezTo>
                    <a:cubicBezTo>
                      <a:pt x="45" y="0"/>
                      <a:pt x="45" y="0"/>
                      <a:pt x="45" y="0"/>
                    </a:cubicBezTo>
                    <a:close/>
                    <a:moveTo>
                      <a:pt x="41" y="13"/>
                    </a:moveTo>
                    <a:lnTo>
                      <a:pt x="27" y="26"/>
                    </a:lnTo>
                    <a:lnTo>
                      <a:pt x="42" y="25"/>
                    </a:lnTo>
                    <a:lnTo>
                      <a:pt x="41" y="13"/>
                    </a:lnTo>
                    <a:close/>
                    <a:moveTo>
                      <a:pt x="173" y="96"/>
                    </a:moveTo>
                    <a:cubicBezTo>
                      <a:pt x="175" y="93"/>
                      <a:pt x="177" y="90"/>
                      <a:pt x="179" y="87"/>
                    </a:cubicBezTo>
                    <a:lnTo>
                      <a:pt x="172" y="82"/>
                    </a:lnTo>
                    <a:cubicBezTo>
                      <a:pt x="170" y="82"/>
                      <a:pt x="169" y="81"/>
                      <a:pt x="169" y="80"/>
                    </a:cubicBezTo>
                    <a:cubicBezTo>
                      <a:pt x="168" y="78"/>
                      <a:pt x="169" y="76"/>
                      <a:pt x="171" y="76"/>
                    </a:cubicBezTo>
                    <a:cubicBezTo>
                      <a:pt x="182" y="72"/>
                      <a:pt x="183" y="71"/>
                      <a:pt x="194" y="68"/>
                    </a:cubicBezTo>
                    <a:cubicBezTo>
                      <a:pt x="195" y="67"/>
                      <a:pt x="197" y="69"/>
                      <a:pt x="197" y="70"/>
                    </a:cubicBezTo>
                    <a:cubicBezTo>
                      <a:pt x="196" y="76"/>
                      <a:pt x="194" y="86"/>
                      <a:pt x="194" y="94"/>
                    </a:cubicBezTo>
                    <a:cubicBezTo>
                      <a:pt x="194" y="96"/>
                      <a:pt x="191" y="97"/>
                      <a:pt x="190" y="96"/>
                    </a:cubicBezTo>
                    <a:cubicBezTo>
                      <a:pt x="188" y="94"/>
                      <a:pt x="183" y="91"/>
                      <a:pt x="182" y="89"/>
                    </a:cubicBezTo>
                    <a:cubicBezTo>
                      <a:pt x="180" y="92"/>
                      <a:pt x="178" y="95"/>
                      <a:pt x="176" y="98"/>
                    </a:cubicBezTo>
                    <a:cubicBezTo>
                      <a:pt x="181" y="101"/>
                      <a:pt x="188" y="101"/>
                      <a:pt x="197" y="98"/>
                    </a:cubicBezTo>
                    <a:cubicBezTo>
                      <a:pt x="213" y="92"/>
                      <a:pt x="211" y="71"/>
                      <a:pt x="202" y="63"/>
                    </a:cubicBezTo>
                    <a:cubicBezTo>
                      <a:pt x="188" y="51"/>
                      <a:pt x="176" y="56"/>
                      <a:pt x="172" y="60"/>
                    </a:cubicBezTo>
                    <a:cubicBezTo>
                      <a:pt x="168" y="64"/>
                      <a:pt x="165" y="72"/>
                      <a:pt x="165" y="77"/>
                    </a:cubicBezTo>
                    <a:cubicBezTo>
                      <a:pt x="165" y="84"/>
                      <a:pt x="167" y="92"/>
                      <a:pt x="173" y="96"/>
                    </a:cubicBezTo>
                    <a:close/>
                    <a:moveTo>
                      <a:pt x="70" y="109"/>
                    </a:moveTo>
                    <a:cubicBezTo>
                      <a:pt x="67" y="105"/>
                      <a:pt x="65" y="101"/>
                      <a:pt x="63" y="99"/>
                    </a:cubicBezTo>
                    <a:cubicBezTo>
                      <a:pt x="60" y="101"/>
                      <a:pt x="58" y="102"/>
                      <a:pt x="57" y="104"/>
                    </a:cubicBezTo>
                    <a:cubicBezTo>
                      <a:pt x="54" y="107"/>
                      <a:pt x="52" y="106"/>
                      <a:pt x="52" y="104"/>
                    </a:cubicBezTo>
                    <a:cubicBezTo>
                      <a:pt x="50" y="92"/>
                      <a:pt x="50" y="88"/>
                      <a:pt x="47" y="78"/>
                    </a:cubicBezTo>
                    <a:cubicBezTo>
                      <a:pt x="47" y="76"/>
                      <a:pt x="50" y="75"/>
                      <a:pt x="52" y="76"/>
                    </a:cubicBezTo>
                    <a:cubicBezTo>
                      <a:pt x="57" y="78"/>
                      <a:pt x="61" y="80"/>
                      <a:pt x="74" y="85"/>
                    </a:cubicBezTo>
                    <a:cubicBezTo>
                      <a:pt x="76" y="86"/>
                      <a:pt x="76" y="88"/>
                      <a:pt x="74" y="90"/>
                    </a:cubicBezTo>
                    <a:cubicBezTo>
                      <a:pt x="72" y="91"/>
                      <a:pt x="70" y="92"/>
                      <a:pt x="67" y="95"/>
                    </a:cubicBezTo>
                    <a:cubicBezTo>
                      <a:pt x="69" y="98"/>
                      <a:pt x="71" y="102"/>
                      <a:pt x="74" y="106"/>
                    </a:cubicBezTo>
                    <a:cubicBezTo>
                      <a:pt x="79" y="101"/>
                      <a:pt x="83" y="95"/>
                      <a:pt x="83" y="87"/>
                    </a:cubicBezTo>
                    <a:cubicBezTo>
                      <a:pt x="83" y="87"/>
                      <a:pt x="83" y="86"/>
                      <a:pt x="83" y="86"/>
                    </a:cubicBezTo>
                    <a:cubicBezTo>
                      <a:pt x="81" y="61"/>
                      <a:pt x="55" y="62"/>
                      <a:pt x="42" y="73"/>
                    </a:cubicBezTo>
                    <a:cubicBezTo>
                      <a:pt x="36" y="78"/>
                      <a:pt x="33" y="86"/>
                      <a:pt x="34" y="93"/>
                    </a:cubicBezTo>
                    <a:cubicBezTo>
                      <a:pt x="35" y="99"/>
                      <a:pt x="39" y="107"/>
                      <a:pt x="48" y="110"/>
                    </a:cubicBezTo>
                    <a:cubicBezTo>
                      <a:pt x="56" y="113"/>
                      <a:pt x="64" y="112"/>
                      <a:pt x="70" y="109"/>
                    </a:cubicBezTo>
                    <a:close/>
                  </a:path>
                </a:pathLst>
              </a:custGeom>
              <a:solidFill>
                <a:sysClr val="window" lastClr="FFFFFF"/>
              </a:solidFill>
              <a:ln w="9525">
                <a:noFill/>
                <a:round/>
                <a:headEnd/>
                <a:tailEnd/>
              </a:ln>
              <a:effectLst>
                <a:outerShdw blurRad="38100" dist="38100" dir="5400000" algn="ctr" rotWithShape="0">
                  <a:srgbClr val="000000"/>
                </a:outerShdw>
              </a:effec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grpSp>
          <p:nvGrpSpPr>
            <p:cNvPr id="80" name="Group 79"/>
            <p:cNvGrpSpPr/>
            <p:nvPr/>
          </p:nvGrpSpPr>
          <p:grpSpPr>
            <a:xfrm>
              <a:off x="3727300" y="1778802"/>
              <a:ext cx="1091327" cy="1091327"/>
              <a:chOff x="7212585" y="3852335"/>
              <a:chExt cx="1455102" cy="1455102"/>
            </a:xfrm>
          </p:grpSpPr>
          <p:grpSp>
            <p:nvGrpSpPr>
              <p:cNvPr id="81" name="Group 319"/>
              <p:cNvGrpSpPr>
                <a:grpSpLocks/>
              </p:cNvGrpSpPr>
              <p:nvPr/>
            </p:nvGrpSpPr>
            <p:grpSpPr bwMode="auto">
              <a:xfrm>
                <a:off x="7212585" y="3852335"/>
                <a:ext cx="1455102" cy="1455102"/>
                <a:chOff x="1858" y="1605"/>
                <a:chExt cx="1574" cy="1574"/>
              </a:xfrm>
            </p:grpSpPr>
            <p:sp>
              <p:nvSpPr>
                <p:cNvPr id="83" name="Oval 320"/>
                <p:cNvSpPr>
                  <a:spLocks noChangeArrowheads="1"/>
                </p:cNvSpPr>
                <p:nvPr/>
              </p:nvSpPr>
              <p:spPr bwMode="auto">
                <a:xfrm>
                  <a:off x="1858" y="1605"/>
                  <a:ext cx="1574" cy="1574"/>
                </a:xfrm>
                <a:prstGeom prst="ellipse">
                  <a:avLst/>
                </a:prstGeom>
                <a:gradFill rotWithShape="1">
                  <a:gsLst>
                    <a:gs pos="0">
                      <a:srgbClr val="01405C"/>
                    </a:gs>
                    <a:gs pos="100000">
                      <a:srgbClr val="01405C">
                        <a:gamma/>
                        <a:shade val="72941"/>
                        <a:invGamma/>
                      </a:srgbClr>
                    </a:gs>
                  </a:gsLst>
                  <a:path path="shape">
                    <a:fillToRect l="50000" t="50000" r="50000" b="50000"/>
                  </a:path>
                </a:gradFill>
                <a:ln w="9525">
                  <a:noFill/>
                  <a:round/>
                  <a:headEnd/>
                  <a:tailEnd/>
                </a:ln>
              </p:spPr>
              <p:txBody>
                <a:bodyPr/>
                <a:lstStyle/>
                <a:p>
                  <a:pPr>
                    <a:defRPr/>
                  </a:pPr>
                  <a:endParaRPr lang="en-US" sz="1350" kern="0">
                    <a:solidFill>
                      <a:prstClr val="black"/>
                    </a:solidFill>
                  </a:endParaRPr>
                </a:p>
              </p:txBody>
            </p:sp>
            <p:sp>
              <p:nvSpPr>
                <p:cNvPr id="84" name="Freeform 321"/>
                <p:cNvSpPr>
                  <a:spLocks noEditPoints="1"/>
                </p:cNvSpPr>
                <p:nvPr/>
              </p:nvSpPr>
              <p:spPr bwMode="auto">
                <a:xfrm>
                  <a:off x="1858" y="1605"/>
                  <a:ext cx="1574" cy="1574"/>
                </a:xfrm>
                <a:custGeom>
                  <a:avLst/>
                  <a:gdLst/>
                  <a:ahLst/>
                  <a:cxnLst>
                    <a:cxn ang="0">
                      <a:pos x="370" y="185"/>
                    </a:cxn>
                    <a:cxn ang="0">
                      <a:pos x="185" y="370"/>
                    </a:cxn>
                    <a:cxn ang="0">
                      <a:pos x="0" y="185"/>
                    </a:cxn>
                    <a:cxn ang="0">
                      <a:pos x="185" y="0"/>
                    </a:cxn>
                    <a:cxn ang="0">
                      <a:pos x="370" y="185"/>
                    </a:cxn>
                    <a:cxn ang="0">
                      <a:pos x="185" y="16"/>
                    </a:cxn>
                    <a:cxn ang="0">
                      <a:pos x="15" y="183"/>
                    </a:cxn>
                    <a:cxn ang="0">
                      <a:pos x="185" y="354"/>
                    </a:cxn>
                    <a:cxn ang="0">
                      <a:pos x="355" y="183"/>
                    </a:cxn>
                    <a:cxn ang="0">
                      <a:pos x="185" y="16"/>
                    </a:cxn>
                  </a:cxnLst>
                  <a:rect l="0" t="0" r="r" b="b"/>
                  <a:pathLst>
                    <a:path w="370" h="370">
                      <a:moveTo>
                        <a:pt x="370" y="185"/>
                      </a:moveTo>
                      <a:cubicBezTo>
                        <a:pt x="370" y="287"/>
                        <a:pt x="287" y="370"/>
                        <a:pt x="185" y="370"/>
                      </a:cubicBezTo>
                      <a:cubicBezTo>
                        <a:pt x="83" y="370"/>
                        <a:pt x="0" y="287"/>
                        <a:pt x="0" y="185"/>
                      </a:cubicBezTo>
                      <a:cubicBezTo>
                        <a:pt x="0" y="83"/>
                        <a:pt x="83" y="0"/>
                        <a:pt x="185" y="0"/>
                      </a:cubicBezTo>
                      <a:cubicBezTo>
                        <a:pt x="287" y="0"/>
                        <a:pt x="370" y="83"/>
                        <a:pt x="370" y="185"/>
                      </a:cubicBezTo>
                      <a:close/>
                      <a:moveTo>
                        <a:pt x="185" y="16"/>
                      </a:moveTo>
                      <a:cubicBezTo>
                        <a:pt x="91" y="16"/>
                        <a:pt x="15" y="91"/>
                        <a:pt x="15" y="183"/>
                      </a:cubicBezTo>
                      <a:cubicBezTo>
                        <a:pt x="15" y="275"/>
                        <a:pt x="91" y="354"/>
                        <a:pt x="185" y="354"/>
                      </a:cubicBezTo>
                      <a:cubicBezTo>
                        <a:pt x="279" y="354"/>
                        <a:pt x="355" y="275"/>
                        <a:pt x="355" y="183"/>
                      </a:cubicBezTo>
                      <a:cubicBezTo>
                        <a:pt x="355" y="91"/>
                        <a:pt x="279" y="16"/>
                        <a:pt x="185" y="16"/>
                      </a:cubicBezTo>
                      <a:close/>
                    </a:path>
                  </a:pathLst>
                </a:custGeom>
                <a:solidFill>
                  <a:srgbClr val="000000">
                    <a:alpha val="24001"/>
                  </a:srgbClr>
                </a:solidFill>
                <a:ln w="9525">
                  <a:noFill/>
                  <a:round/>
                  <a:headEnd/>
                  <a:tailEnd/>
                </a:ln>
              </p:spPr>
              <p:txBody>
                <a:bodyPr/>
                <a:lstStyle/>
                <a:p>
                  <a:pPr>
                    <a:defRPr/>
                  </a:pPr>
                  <a:endParaRPr lang="en-US" sz="1350" kern="0">
                    <a:solidFill>
                      <a:prstClr val="black"/>
                    </a:solidFill>
                  </a:endParaRPr>
                </a:p>
              </p:txBody>
            </p:sp>
            <p:sp>
              <p:nvSpPr>
                <p:cNvPr id="85" name="Oval 322"/>
                <p:cNvSpPr>
                  <a:spLocks noChangeArrowheads="1"/>
                </p:cNvSpPr>
                <p:nvPr/>
              </p:nvSpPr>
              <p:spPr bwMode="auto">
                <a:xfrm>
                  <a:off x="2096" y="1685"/>
                  <a:ext cx="1097" cy="706"/>
                </a:xfrm>
                <a:prstGeom prst="ellipse">
                  <a:avLst/>
                </a:prstGeom>
                <a:gradFill rotWithShape="1">
                  <a:gsLst>
                    <a:gs pos="0">
                      <a:srgbClr val="01405C">
                        <a:lumMod val="25000"/>
                        <a:lumOff val="75000"/>
                        <a:alpha val="39000"/>
                      </a:srgbClr>
                    </a:gs>
                    <a:gs pos="100000">
                      <a:srgbClr val="FFFFFF">
                        <a:gamma/>
                        <a:tint val="0"/>
                        <a:invGamma/>
                        <a:alpha val="0"/>
                      </a:srgbClr>
                    </a:gs>
                  </a:gsLst>
                  <a:lin ang="5400000" scaled="1"/>
                </a:gradFill>
                <a:ln w="9525">
                  <a:noFill/>
                  <a:round/>
                  <a:headEnd/>
                  <a:tailEnd/>
                </a:ln>
              </p:spPr>
              <p:txBody>
                <a:bodyPr/>
                <a:lstStyle/>
                <a:p>
                  <a:pPr>
                    <a:defRPr/>
                  </a:pPr>
                  <a:endParaRPr lang="en-US" sz="1350" kern="0">
                    <a:solidFill>
                      <a:prstClr val="black"/>
                    </a:solidFill>
                  </a:endParaRPr>
                </a:p>
              </p:txBody>
            </p:sp>
            <p:sp>
              <p:nvSpPr>
                <p:cNvPr id="86" name="Freeform 323"/>
                <p:cNvSpPr>
                  <a:spLocks/>
                </p:cNvSpPr>
                <p:nvPr/>
              </p:nvSpPr>
              <p:spPr bwMode="auto">
                <a:xfrm>
                  <a:off x="1975" y="2609"/>
                  <a:ext cx="1340" cy="459"/>
                </a:xfrm>
                <a:custGeom>
                  <a:avLst/>
                  <a:gdLst/>
                  <a:ahLst/>
                  <a:cxnLst>
                    <a:cxn ang="0">
                      <a:pos x="5" y="11"/>
                    </a:cxn>
                    <a:cxn ang="0">
                      <a:pos x="158" y="108"/>
                    </a:cxn>
                    <a:cxn ang="0">
                      <a:pos x="311" y="11"/>
                    </a:cxn>
                    <a:cxn ang="0">
                      <a:pos x="302" y="11"/>
                    </a:cxn>
                    <a:cxn ang="0">
                      <a:pos x="158" y="92"/>
                    </a:cxn>
                    <a:cxn ang="0">
                      <a:pos x="14" y="11"/>
                    </a:cxn>
                    <a:cxn ang="0">
                      <a:pos x="5" y="11"/>
                    </a:cxn>
                  </a:cxnLst>
                  <a:rect l="0" t="0" r="r" b="b"/>
                  <a:pathLst>
                    <a:path w="315" h="108">
                      <a:moveTo>
                        <a:pt x="5" y="11"/>
                      </a:moveTo>
                      <a:cubicBezTo>
                        <a:pt x="33" y="68"/>
                        <a:pt x="91" y="108"/>
                        <a:pt x="158" y="108"/>
                      </a:cubicBezTo>
                      <a:cubicBezTo>
                        <a:pt x="225" y="108"/>
                        <a:pt x="285" y="69"/>
                        <a:pt x="311" y="11"/>
                      </a:cubicBezTo>
                      <a:cubicBezTo>
                        <a:pt x="315" y="3"/>
                        <a:pt x="308" y="2"/>
                        <a:pt x="302" y="11"/>
                      </a:cubicBezTo>
                      <a:cubicBezTo>
                        <a:pt x="273" y="60"/>
                        <a:pt x="219" y="92"/>
                        <a:pt x="158" y="92"/>
                      </a:cubicBezTo>
                      <a:cubicBezTo>
                        <a:pt x="97" y="92"/>
                        <a:pt x="44" y="60"/>
                        <a:pt x="14" y="11"/>
                      </a:cubicBezTo>
                      <a:cubicBezTo>
                        <a:pt x="7" y="0"/>
                        <a:pt x="0" y="1"/>
                        <a:pt x="5" y="11"/>
                      </a:cubicBezTo>
                      <a:close/>
                    </a:path>
                  </a:pathLst>
                </a:custGeom>
                <a:gradFill rotWithShape="1">
                  <a:gsLst>
                    <a:gs pos="0">
                      <a:sysClr val="window" lastClr="FFFFFF">
                        <a:gamma/>
                        <a:tint val="0"/>
                        <a:invGamma/>
                        <a:alpha val="0"/>
                      </a:sysClr>
                    </a:gs>
                    <a:gs pos="100000">
                      <a:sysClr val="window" lastClr="FFFFFF">
                        <a:alpha val="34000"/>
                      </a:sysClr>
                    </a:gs>
                  </a:gsLst>
                  <a:lin ang="5400000" scaled="1"/>
                </a:gradFill>
                <a:ln w="9525">
                  <a:noFill/>
                  <a:round/>
                  <a:headEnd/>
                  <a:tailEnd/>
                </a:ln>
              </p:spPr>
              <p:txBody>
                <a:bodyPr/>
                <a:lstStyle/>
                <a:p>
                  <a:pPr>
                    <a:defRPr/>
                  </a:pPr>
                  <a:endParaRPr lang="en-US" sz="1350" kern="0">
                    <a:solidFill>
                      <a:prstClr val="black"/>
                    </a:solidFill>
                  </a:endParaRPr>
                </a:p>
              </p:txBody>
            </p:sp>
          </p:grpSp>
          <p:sp>
            <p:nvSpPr>
              <p:cNvPr id="82" name="Freeform 62"/>
              <p:cNvSpPr>
                <a:spLocks noEditPoints="1"/>
              </p:cNvSpPr>
              <p:nvPr/>
            </p:nvSpPr>
            <p:spPr bwMode="auto">
              <a:xfrm>
                <a:off x="7448203" y="4180419"/>
                <a:ext cx="1014153" cy="751224"/>
              </a:xfrm>
              <a:custGeom>
                <a:avLst/>
                <a:gdLst/>
                <a:ahLst/>
                <a:cxnLst>
                  <a:cxn ang="0">
                    <a:pos x="112" y="0"/>
                  </a:cxn>
                  <a:cxn ang="0">
                    <a:pos x="162" y="50"/>
                  </a:cxn>
                  <a:cxn ang="0">
                    <a:pos x="208" y="42"/>
                  </a:cxn>
                  <a:cxn ang="0">
                    <a:pos x="241" y="41"/>
                  </a:cxn>
                  <a:cxn ang="0">
                    <a:pos x="273" y="42"/>
                  </a:cxn>
                  <a:cxn ang="0">
                    <a:pos x="342" y="34"/>
                  </a:cxn>
                  <a:cxn ang="0">
                    <a:pos x="513" y="191"/>
                  </a:cxn>
                  <a:cxn ang="0">
                    <a:pos x="442" y="205"/>
                  </a:cxn>
                  <a:cxn ang="0">
                    <a:pos x="397" y="282"/>
                  </a:cxn>
                  <a:cxn ang="0">
                    <a:pos x="325" y="351"/>
                  </a:cxn>
                  <a:cxn ang="0">
                    <a:pos x="252" y="362"/>
                  </a:cxn>
                  <a:cxn ang="0">
                    <a:pos x="154" y="318"/>
                  </a:cxn>
                  <a:cxn ang="0">
                    <a:pos x="75" y="258"/>
                  </a:cxn>
                  <a:cxn ang="0">
                    <a:pos x="81" y="227"/>
                  </a:cxn>
                  <a:cxn ang="0">
                    <a:pos x="59" y="225"/>
                  </a:cxn>
                  <a:cxn ang="0">
                    <a:pos x="141" y="85"/>
                  </a:cxn>
                  <a:cxn ang="0">
                    <a:pos x="96" y="213"/>
                  </a:cxn>
                  <a:cxn ang="0">
                    <a:pos x="186" y="276"/>
                  </a:cxn>
                  <a:cxn ang="0">
                    <a:pos x="277" y="352"/>
                  </a:cxn>
                  <a:cxn ang="0">
                    <a:pos x="275" y="328"/>
                  </a:cxn>
                  <a:cxn ang="0">
                    <a:pos x="319" y="330"/>
                  </a:cxn>
                  <a:cxn ang="0">
                    <a:pos x="345" y="313"/>
                  </a:cxn>
                  <a:cxn ang="0">
                    <a:pos x="331" y="306"/>
                  </a:cxn>
                  <a:cxn ang="0">
                    <a:pos x="342" y="288"/>
                  </a:cxn>
                  <a:cxn ang="0">
                    <a:pos x="357" y="295"/>
                  </a:cxn>
                  <a:cxn ang="0">
                    <a:pos x="363" y="273"/>
                  </a:cxn>
                  <a:cxn ang="0">
                    <a:pos x="388" y="262"/>
                  </a:cxn>
                  <a:cxn ang="0">
                    <a:pos x="343" y="182"/>
                  </a:cxn>
                  <a:cxn ang="0">
                    <a:pos x="276" y="129"/>
                  </a:cxn>
                  <a:cxn ang="0">
                    <a:pos x="161" y="129"/>
                  </a:cxn>
                  <a:cxn ang="0">
                    <a:pos x="202" y="86"/>
                  </a:cxn>
                  <a:cxn ang="0">
                    <a:pos x="235" y="61"/>
                  </a:cxn>
                  <a:cxn ang="0">
                    <a:pos x="211" y="62"/>
                  </a:cxn>
                  <a:cxn ang="0">
                    <a:pos x="371" y="83"/>
                  </a:cxn>
                  <a:cxn ang="0">
                    <a:pos x="413" y="218"/>
                  </a:cxn>
                  <a:cxn ang="0">
                    <a:pos x="345" y="127"/>
                  </a:cxn>
                  <a:cxn ang="0">
                    <a:pos x="271" y="109"/>
                  </a:cxn>
                  <a:cxn ang="0">
                    <a:pos x="177" y="142"/>
                  </a:cxn>
                  <a:cxn ang="0">
                    <a:pos x="216" y="101"/>
                  </a:cxn>
                  <a:cxn ang="0">
                    <a:pos x="277" y="62"/>
                  </a:cxn>
                  <a:cxn ang="0">
                    <a:pos x="371" y="83"/>
                  </a:cxn>
                  <a:cxn ang="0">
                    <a:pos x="95" y="253"/>
                  </a:cxn>
                  <a:cxn ang="0">
                    <a:pos x="118" y="231"/>
                  </a:cxn>
                  <a:cxn ang="0">
                    <a:pos x="162" y="289"/>
                  </a:cxn>
                  <a:cxn ang="0">
                    <a:pos x="193" y="297"/>
                  </a:cxn>
                  <a:cxn ang="0">
                    <a:pos x="199" y="300"/>
                  </a:cxn>
                </a:cxnLst>
                <a:rect l="0" t="0" r="r" b="b"/>
                <a:pathLst>
                  <a:path w="513" h="380">
                    <a:moveTo>
                      <a:pt x="0" y="191"/>
                    </a:moveTo>
                    <a:lnTo>
                      <a:pt x="112" y="0"/>
                    </a:lnTo>
                    <a:lnTo>
                      <a:pt x="171" y="34"/>
                    </a:lnTo>
                    <a:lnTo>
                      <a:pt x="162" y="50"/>
                    </a:lnTo>
                    <a:cubicBezTo>
                      <a:pt x="176" y="46"/>
                      <a:pt x="191" y="44"/>
                      <a:pt x="208" y="42"/>
                    </a:cubicBezTo>
                    <a:lnTo>
                      <a:pt x="208" y="42"/>
                    </a:lnTo>
                    <a:cubicBezTo>
                      <a:pt x="219" y="40"/>
                      <a:pt x="233" y="39"/>
                      <a:pt x="241" y="41"/>
                    </a:cubicBezTo>
                    <a:lnTo>
                      <a:pt x="241" y="41"/>
                    </a:lnTo>
                    <a:cubicBezTo>
                      <a:pt x="247" y="42"/>
                      <a:pt x="252" y="44"/>
                      <a:pt x="257" y="47"/>
                    </a:cubicBezTo>
                    <a:cubicBezTo>
                      <a:pt x="262" y="45"/>
                      <a:pt x="267" y="43"/>
                      <a:pt x="273" y="42"/>
                    </a:cubicBezTo>
                    <a:cubicBezTo>
                      <a:pt x="291" y="38"/>
                      <a:pt x="335" y="46"/>
                      <a:pt x="351" y="50"/>
                    </a:cubicBezTo>
                    <a:lnTo>
                      <a:pt x="342" y="34"/>
                    </a:lnTo>
                    <a:lnTo>
                      <a:pt x="401" y="0"/>
                    </a:lnTo>
                    <a:lnTo>
                      <a:pt x="513" y="191"/>
                    </a:lnTo>
                    <a:lnTo>
                      <a:pt x="454" y="225"/>
                    </a:lnTo>
                    <a:lnTo>
                      <a:pt x="442" y="205"/>
                    </a:lnTo>
                    <a:cubicBezTo>
                      <a:pt x="439" y="216"/>
                      <a:pt x="434" y="226"/>
                      <a:pt x="426" y="234"/>
                    </a:cubicBezTo>
                    <a:cubicBezTo>
                      <a:pt x="435" y="255"/>
                      <a:pt x="419" y="278"/>
                      <a:pt x="397" y="282"/>
                    </a:cubicBezTo>
                    <a:cubicBezTo>
                      <a:pt x="395" y="300"/>
                      <a:pt x="384" y="312"/>
                      <a:pt x="366" y="315"/>
                    </a:cubicBezTo>
                    <a:cubicBezTo>
                      <a:pt x="362" y="337"/>
                      <a:pt x="347" y="348"/>
                      <a:pt x="325" y="351"/>
                    </a:cubicBezTo>
                    <a:cubicBezTo>
                      <a:pt x="321" y="361"/>
                      <a:pt x="313" y="368"/>
                      <a:pt x="304" y="372"/>
                    </a:cubicBezTo>
                    <a:cubicBezTo>
                      <a:pt x="283" y="380"/>
                      <a:pt x="269" y="371"/>
                      <a:pt x="252" y="362"/>
                    </a:cubicBezTo>
                    <a:cubicBezTo>
                      <a:pt x="233" y="372"/>
                      <a:pt x="207" y="365"/>
                      <a:pt x="200" y="344"/>
                    </a:cubicBezTo>
                    <a:cubicBezTo>
                      <a:pt x="180" y="351"/>
                      <a:pt x="157" y="340"/>
                      <a:pt x="154" y="318"/>
                    </a:cubicBezTo>
                    <a:cubicBezTo>
                      <a:pt x="131" y="325"/>
                      <a:pt x="107" y="309"/>
                      <a:pt x="110" y="284"/>
                    </a:cubicBezTo>
                    <a:cubicBezTo>
                      <a:pt x="94" y="285"/>
                      <a:pt x="79" y="274"/>
                      <a:pt x="75" y="258"/>
                    </a:cubicBezTo>
                    <a:lnTo>
                      <a:pt x="75" y="258"/>
                    </a:lnTo>
                    <a:cubicBezTo>
                      <a:pt x="72" y="248"/>
                      <a:pt x="74" y="237"/>
                      <a:pt x="81" y="227"/>
                    </a:cubicBezTo>
                    <a:cubicBezTo>
                      <a:pt x="76" y="221"/>
                      <a:pt x="73" y="214"/>
                      <a:pt x="70" y="206"/>
                    </a:cubicBezTo>
                    <a:lnTo>
                      <a:pt x="59" y="225"/>
                    </a:lnTo>
                    <a:lnTo>
                      <a:pt x="0" y="191"/>
                    </a:lnTo>
                    <a:close/>
                    <a:moveTo>
                      <a:pt x="141" y="85"/>
                    </a:moveTo>
                    <a:lnTo>
                      <a:pt x="87" y="177"/>
                    </a:lnTo>
                    <a:cubicBezTo>
                      <a:pt x="86" y="186"/>
                      <a:pt x="85" y="199"/>
                      <a:pt x="96" y="213"/>
                    </a:cubicBezTo>
                    <a:cubicBezTo>
                      <a:pt x="120" y="201"/>
                      <a:pt x="149" y="219"/>
                      <a:pt x="150" y="245"/>
                    </a:cubicBezTo>
                    <a:cubicBezTo>
                      <a:pt x="168" y="244"/>
                      <a:pt x="184" y="258"/>
                      <a:pt x="186" y="276"/>
                    </a:cubicBezTo>
                    <a:cubicBezTo>
                      <a:pt x="210" y="273"/>
                      <a:pt x="232" y="297"/>
                      <a:pt x="224" y="321"/>
                    </a:cubicBezTo>
                    <a:lnTo>
                      <a:pt x="277" y="352"/>
                    </a:lnTo>
                    <a:cubicBezTo>
                      <a:pt x="286" y="356"/>
                      <a:pt x="298" y="354"/>
                      <a:pt x="304" y="347"/>
                    </a:cubicBezTo>
                    <a:lnTo>
                      <a:pt x="275" y="328"/>
                    </a:lnTo>
                    <a:cubicBezTo>
                      <a:pt x="265" y="319"/>
                      <a:pt x="278" y="304"/>
                      <a:pt x="289" y="312"/>
                    </a:cubicBezTo>
                    <a:cubicBezTo>
                      <a:pt x="295" y="318"/>
                      <a:pt x="311" y="329"/>
                      <a:pt x="319" y="330"/>
                    </a:cubicBezTo>
                    <a:cubicBezTo>
                      <a:pt x="328" y="330"/>
                      <a:pt x="335" y="328"/>
                      <a:pt x="339" y="324"/>
                    </a:cubicBezTo>
                    <a:cubicBezTo>
                      <a:pt x="342" y="322"/>
                      <a:pt x="344" y="318"/>
                      <a:pt x="345" y="313"/>
                    </a:cubicBezTo>
                    <a:lnTo>
                      <a:pt x="331" y="306"/>
                    </a:lnTo>
                    <a:lnTo>
                      <a:pt x="331" y="306"/>
                    </a:lnTo>
                    <a:cubicBezTo>
                      <a:pt x="322" y="301"/>
                      <a:pt x="301" y="290"/>
                      <a:pt x="310" y="278"/>
                    </a:cubicBezTo>
                    <a:cubicBezTo>
                      <a:pt x="319" y="267"/>
                      <a:pt x="332" y="283"/>
                      <a:pt x="342" y="288"/>
                    </a:cubicBezTo>
                    <a:lnTo>
                      <a:pt x="342" y="288"/>
                    </a:lnTo>
                    <a:cubicBezTo>
                      <a:pt x="347" y="291"/>
                      <a:pt x="352" y="294"/>
                      <a:pt x="357" y="295"/>
                    </a:cubicBezTo>
                    <a:cubicBezTo>
                      <a:pt x="369" y="296"/>
                      <a:pt x="376" y="290"/>
                      <a:pt x="376" y="280"/>
                    </a:cubicBezTo>
                    <a:cubicBezTo>
                      <a:pt x="372" y="278"/>
                      <a:pt x="367" y="276"/>
                      <a:pt x="363" y="273"/>
                    </a:cubicBezTo>
                    <a:cubicBezTo>
                      <a:pt x="355" y="268"/>
                      <a:pt x="333" y="257"/>
                      <a:pt x="342" y="245"/>
                    </a:cubicBezTo>
                    <a:cubicBezTo>
                      <a:pt x="353" y="231"/>
                      <a:pt x="370" y="260"/>
                      <a:pt x="388" y="262"/>
                    </a:cubicBezTo>
                    <a:cubicBezTo>
                      <a:pt x="402" y="264"/>
                      <a:pt x="414" y="247"/>
                      <a:pt x="406" y="239"/>
                    </a:cubicBezTo>
                    <a:cubicBezTo>
                      <a:pt x="382" y="220"/>
                      <a:pt x="362" y="201"/>
                      <a:pt x="343" y="182"/>
                    </a:cubicBezTo>
                    <a:cubicBezTo>
                      <a:pt x="325" y="164"/>
                      <a:pt x="308" y="146"/>
                      <a:pt x="291" y="128"/>
                    </a:cubicBezTo>
                    <a:cubicBezTo>
                      <a:pt x="286" y="128"/>
                      <a:pt x="281" y="128"/>
                      <a:pt x="276" y="129"/>
                    </a:cubicBezTo>
                    <a:cubicBezTo>
                      <a:pt x="269" y="132"/>
                      <a:pt x="216" y="169"/>
                      <a:pt x="202" y="177"/>
                    </a:cubicBezTo>
                    <a:cubicBezTo>
                      <a:pt x="173" y="196"/>
                      <a:pt x="139" y="156"/>
                      <a:pt x="161" y="129"/>
                    </a:cubicBezTo>
                    <a:lnTo>
                      <a:pt x="161" y="129"/>
                    </a:lnTo>
                    <a:cubicBezTo>
                      <a:pt x="173" y="114"/>
                      <a:pt x="187" y="99"/>
                      <a:pt x="202" y="86"/>
                    </a:cubicBezTo>
                    <a:lnTo>
                      <a:pt x="202" y="86"/>
                    </a:lnTo>
                    <a:cubicBezTo>
                      <a:pt x="212" y="77"/>
                      <a:pt x="223" y="68"/>
                      <a:pt x="235" y="61"/>
                    </a:cubicBezTo>
                    <a:lnTo>
                      <a:pt x="211" y="62"/>
                    </a:lnTo>
                    <a:lnTo>
                      <a:pt x="211" y="62"/>
                    </a:lnTo>
                    <a:cubicBezTo>
                      <a:pt x="182" y="66"/>
                      <a:pt x="158" y="69"/>
                      <a:pt x="141" y="85"/>
                    </a:cubicBezTo>
                    <a:close/>
                    <a:moveTo>
                      <a:pt x="371" y="83"/>
                    </a:moveTo>
                    <a:lnTo>
                      <a:pt x="424" y="174"/>
                    </a:lnTo>
                    <a:cubicBezTo>
                      <a:pt x="428" y="185"/>
                      <a:pt x="420" y="209"/>
                      <a:pt x="413" y="218"/>
                    </a:cubicBezTo>
                    <a:cubicBezTo>
                      <a:pt x="380" y="190"/>
                      <a:pt x="351" y="162"/>
                      <a:pt x="322" y="131"/>
                    </a:cubicBezTo>
                    <a:cubicBezTo>
                      <a:pt x="330" y="133"/>
                      <a:pt x="342" y="138"/>
                      <a:pt x="345" y="127"/>
                    </a:cubicBezTo>
                    <a:cubicBezTo>
                      <a:pt x="346" y="121"/>
                      <a:pt x="343" y="115"/>
                      <a:pt x="338" y="114"/>
                    </a:cubicBezTo>
                    <a:cubicBezTo>
                      <a:pt x="313" y="107"/>
                      <a:pt x="295" y="105"/>
                      <a:pt x="271" y="109"/>
                    </a:cubicBezTo>
                    <a:cubicBezTo>
                      <a:pt x="262" y="110"/>
                      <a:pt x="206" y="150"/>
                      <a:pt x="191" y="160"/>
                    </a:cubicBezTo>
                    <a:cubicBezTo>
                      <a:pt x="181" y="166"/>
                      <a:pt x="170" y="151"/>
                      <a:pt x="177" y="142"/>
                    </a:cubicBezTo>
                    <a:lnTo>
                      <a:pt x="177" y="142"/>
                    </a:lnTo>
                    <a:lnTo>
                      <a:pt x="216" y="101"/>
                    </a:lnTo>
                    <a:lnTo>
                      <a:pt x="216" y="101"/>
                    </a:lnTo>
                    <a:cubicBezTo>
                      <a:pt x="229" y="90"/>
                      <a:pt x="259" y="66"/>
                      <a:pt x="277" y="62"/>
                    </a:cubicBezTo>
                    <a:cubicBezTo>
                      <a:pt x="287" y="60"/>
                      <a:pt x="300" y="63"/>
                      <a:pt x="310" y="64"/>
                    </a:cubicBezTo>
                    <a:cubicBezTo>
                      <a:pt x="333" y="67"/>
                      <a:pt x="359" y="71"/>
                      <a:pt x="371" y="83"/>
                    </a:cubicBezTo>
                    <a:close/>
                    <a:moveTo>
                      <a:pt x="118" y="231"/>
                    </a:moveTo>
                    <a:cubicBezTo>
                      <a:pt x="105" y="226"/>
                      <a:pt x="92" y="240"/>
                      <a:pt x="95" y="253"/>
                    </a:cubicBezTo>
                    <a:cubicBezTo>
                      <a:pt x="102" y="277"/>
                      <a:pt x="143" y="255"/>
                      <a:pt x="125" y="236"/>
                    </a:cubicBezTo>
                    <a:cubicBezTo>
                      <a:pt x="123" y="234"/>
                      <a:pt x="121" y="232"/>
                      <a:pt x="118" y="231"/>
                    </a:cubicBezTo>
                    <a:close/>
                    <a:moveTo>
                      <a:pt x="140" y="271"/>
                    </a:moveTo>
                    <a:cubicBezTo>
                      <a:pt x="117" y="296"/>
                      <a:pt x="145" y="310"/>
                      <a:pt x="162" y="289"/>
                    </a:cubicBezTo>
                    <a:cubicBezTo>
                      <a:pt x="174" y="274"/>
                      <a:pt x="155" y="257"/>
                      <a:pt x="140" y="271"/>
                    </a:cubicBezTo>
                    <a:close/>
                    <a:moveTo>
                      <a:pt x="193" y="297"/>
                    </a:moveTo>
                    <a:cubicBezTo>
                      <a:pt x="176" y="293"/>
                      <a:pt x="166" y="322"/>
                      <a:pt x="185" y="325"/>
                    </a:cubicBezTo>
                    <a:cubicBezTo>
                      <a:pt x="199" y="328"/>
                      <a:pt x="213" y="311"/>
                      <a:pt x="199" y="300"/>
                    </a:cubicBezTo>
                    <a:cubicBezTo>
                      <a:pt x="197" y="299"/>
                      <a:pt x="195" y="298"/>
                      <a:pt x="193" y="297"/>
                    </a:cubicBezTo>
                    <a:close/>
                  </a:path>
                </a:pathLst>
              </a:custGeom>
              <a:solidFill>
                <a:sysClr val="window" lastClr="FFFFFF"/>
              </a:solidFill>
              <a:ln w="9525">
                <a:noFill/>
                <a:round/>
                <a:headEnd/>
                <a:tailEnd/>
              </a:ln>
              <a:effectLst>
                <a:outerShdw blurRad="38100" dist="38100" dir="5400000" algn="ctr" rotWithShape="0">
                  <a:srgbClr val="000000"/>
                </a:outerShdw>
              </a:effec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sp>
          <p:nvSpPr>
            <p:cNvPr id="3" name="TextBox 2"/>
            <p:cNvSpPr txBox="1"/>
            <p:nvPr/>
          </p:nvSpPr>
          <p:spPr>
            <a:xfrm>
              <a:off x="812263" y="5179955"/>
              <a:ext cx="7380065" cy="230832"/>
            </a:xfrm>
            <a:prstGeom prst="rect">
              <a:avLst/>
            </a:prstGeom>
            <a:noFill/>
          </p:spPr>
          <p:txBody>
            <a:bodyPr wrap="square" rtlCol="0">
              <a:spAutoFit/>
            </a:bodyPr>
            <a:lstStyle/>
            <a:p>
              <a:r>
                <a:rPr lang="en-US" sz="900" b="1" dirty="0">
                  <a:solidFill>
                    <a:srgbClr val="0070C0"/>
                  </a:solidFill>
                </a:rPr>
                <a:t>Source:  PMI Pulse of the Profession® In-Depth Report: Capturing the Value of Project Management Through Organizational Agility. </a:t>
              </a:r>
            </a:p>
          </p:txBody>
        </p:sp>
      </p:grpSp>
    </p:spTree>
    <p:extLst>
      <p:ext uri="{BB962C8B-B14F-4D97-AF65-F5344CB8AC3E}">
        <p14:creationId xmlns:p14="http://schemas.microsoft.com/office/powerpoint/2010/main" val="32704030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00149" y="1066800"/>
            <a:ext cx="7239000" cy="4632108"/>
            <a:chOff x="571500" y="1618176"/>
            <a:chExt cx="5675850" cy="3631876"/>
          </a:xfrm>
        </p:grpSpPr>
        <p:sp>
          <p:nvSpPr>
            <p:cNvPr id="2" name="TextBox 1"/>
            <p:cNvSpPr txBox="1"/>
            <p:nvPr/>
          </p:nvSpPr>
          <p:spPr>
            <a:xfrm>
              <a:off x="571501" y="4903803"/>
              <a:ext cx="5429249" cy="346249"/>
            </a:xfrm>
            <a:prstGeom prst="rect">
              <a:avLst/>
            </a:prstGeom>
            <a:noFill/>
          </p:spPr>
          <p:txBody>
            <a:bodyPr wrap="square" rtlCol="0">
              <a:spAutoFit/>
            </a:bodyPr>
            <a:lstStyle/>
            <a:p>
              <a:r>
                <a:rPr lang="en-US" sz="825" b="1" dirty="0">
                  <a:solidFill>
                    <a:srgbClr val="000000"/>
                  </a:solidFill>
                  <a:cs typeface="Arial"/>
                </a:rPr>
                <a:t>Table 5. </a:t>
              </a:r>
              <a:r>
                <a:rPr lang="en-US" sz="825" dirty="0">
                  <a:solidFill>
                    <a:srgbClr val="000000"/>
                  </a:solidFill>
                  <a:cs typeface="Arial"/>
                </a:rPr>
                <a:t>Comparison between self-declared management methods (n=816) and those assessed in the groups “Less Agile” and “More Agile”. </a:t>
              </a:r>
              <a:r>
                <a:rPr lang="en-US" sz="825" dirty="0">
                  <a:solidFill>
                    <a:srgbClr val="000000"/>
                  </a:solidFill>
                </a:rPr>
                <a:t>*We applied cluster analysis and analysis of variance in order to compare groups.</a:t>
              </a:r>
            </a:p>
          </p:txBody>
        </p:sp>
        <p:pic>
          <p:nvPicPr>
            <p:cNvPr id="3" name="Picture 2"/>
            <p:cNvPicPr>
              <a:picLocks noChangeAspect="1"/>
            </p:cNvPicPr>
            <p:nvPr/>
          </p:nvPicPr>
          <p:blipFill>
            <a:blip r:embed="rId3"/>
            <a:stretch>
              <a:fillRect/>
            </a:stretch>
          </p:blipFill>
          <p:spPr>
            <a:xfrm>
              <a:off x="571500" y="1618176"/>
              <a:ext cx="5675850" cy="3166918"/>
            </a:xfrm>
            <a:prstGeom prst="rect">
              <a:avLst/>
            </a:prstGeom>
            <a:solidFill>
              <a:schemeClr val="bg1"/>
            </a:solidFill>
          </p:spPr>
        </p:pic>
      </p:grpSp>
      <p:sp>
        <p:nvSpPr>
          <p:cNvPr id="4" name="Rectangle 3"/>
          <p:cNvSpPr/>
          <p:nvPr/>
        </p:nvSpPr>
        <p:spPr>
          <a:xfrm>
            <a:off x="3810000" y="5943600"/>
            <a:ext cx="5029200" cy="507831"/>
          </a:xfrm>
          <a:prstGeom prst="rect">
            <a:avLst/>
          </a:prstGeom>
        </p:spPr>
        <p:txBody>
          <a:bodyPr wrap="square">
            <a:spAutoFit/>
          </a:bodyPr>
          <a:lstStyle/>
          <a:p>
            <a:pPr>
              <a:spcBef>
                <a:spcPts val="1188"/>
              </a:spcBef>
            </a:pPr>
            <a:r>
              <a:rPr lang="en-US" sz="900" b="1" dirty="0">
                <a:solidFill>
                  <a:srgbClr val="0070C0"/>
                </a:solidFill>
                <a:cs typeface="Arial"/>
              </a:rPr>
              <a:t>Source: </a:t>
            </a:r>
            <a:r>
              <a:rPr lang="en-US" sz="900" dirty="0">
                <a:solidFill>
                  <a:srgbClr val="0070C0"/>
                </a:solidFill>
                <a:cs typeface="Arial"/>
              </a:rPr>
              <a:t>Conforto, E.C.; Rebentisch, E.; Amaral, D.C. 2014. </a:t>
            </a:r>
            <a:r>
              <a:rPr lang="en-US" sz="900" i="1" dirty="0">
                <a:solidFill>
                  <a:srgbClr val="0070C0"/>
                </a:solidFill>
                <a:cs typeface="Arial"/>
              </a:rPr>
              <a:t>Project Management Agility Global Survey.</a:t>
            </a:r>
            <a:r>
              <a:rPr lang="en-US" sz="900" dirty="0">
                <a:solidFill>
                  <a:srgbClr val="0070C0"/>
                </a:solidFill>
                <a:cs typeface="Arial"/>
              </a:rPr>
              <a:t> </a:t>
            </a:r>
            <a:r>
              <a:rPr lang="en-US" sz="900" i="1" dirty="0">
                <a:solidFill>
                  <a:srgbClr val="0070C0"/>
                </a:solidFill>
                <a:cs typeface="Arial"/>
              </a:rPr>
              <a:t>Massachusetts Institute of Technology, Consortium for Engineering Program Excellence</a:t>
            </a:r>
            <a:r>
              <a:rPr lang="en-US" sz="900" dirty="0">
                <a:solidFill>
                  <a:srgbClr val="0070C0"/>
                </a:solidFill>
                <a:cs typeface="Arial"/>
              </a:rPr>
              <a:t> </a:t>
            </a:r>
            <a:r>
              <a:rPr lang="en-US" sz="788" dirty="0">
                <a:solidFill>
                  <a:srgbClr val="0070C0"/>
                </a:solidFill>
                <a:cs typeface="Arial"/>
              </a:rPr>
              <a:t>– CEPE, Cambridge, Massachusetts, U.S.A.</a:t>
            </a:r>
          </a:p>
        </p:txBody>
      </p:sp>
      <p:sp>
        <p:nvSpPr>
          <p:cNvPr id="5" name="TextBox 4"/>
          <p:cNvSpPr txBox="1"/>
          <p:nvPr/>
        </p:nvSpPr>
        <p:spPr>
          <a:xfrm>
            <a:off x="381000" y="304800"/>
            <a:ext cx="8058149" cy="461665"/>
          </a:xfrm>
          <a:prstGeom prst="rect">
            <a:avLst/>
          </a:prstGeom>
          <a:noFill/>
        </p:spPr>
        <p:txBody>
          <a:bodyPr wrap="square" rtlCol="0">
            <a:spAutoFit/>
          </a:bodyPr>
          <a:lstStyle/>
          <a:p>
            <a:r>
              <a:rPr lang="en-US" sz="2400" b="1" cap="small" dirty="0">
                <a:solidFill>
                  <a:srgbClr val="0070C0"/>
                </a:solidFill>
              </a:rPr>
              <a:t>Traditional </a:t>
            </a:r>
            <a:r>
              <a:rPr lang="en-US" sz="2400" b="1" cap="small" dirty="0" smtClean="0">
                <a:solidFill>
                  <a:srgbClr val="0070C0"/>
                </a:solidFill>
              </a:rPr>
              <a:t>Teams </a:t>
            </a:r>
            <a:r>
              <a:rPr lang="en-US" sz="2400" b="1" cap="small" dirty="0">
                <a:solidFill>
                  <a:srgbClr val="0070C0"/>
                </a:solidFill>
              </a:rPr>
              <a:t>Can Demonstrate Agile Behavior</a:t>
            </a:r>
          </a:p>
        </p:txBody>
      </p:sp>
    </p:spTree>
    <p:extLst>
      <p:ext uri="{BB962C8B-B14F-4D97-AF65-F5344CB8AC3E}">
        <p14:creationId xmlns:p14="http://schemas.microsoft.com/office/powerpoint/2010/main" val="19342507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21164" y="185057"/>
            <a:ext cx="8134596" cy="533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cap="small" dirty="0">
                <a:solidFill>
                  <a:srgbClr val="0070C0"/>
                </a:solidFill>
              </a:rPr>
              <a:t>Adapting PM for Accelerated Value Delivery</a:t>
            </a:r>
            <a:endParaRPr lang="en-US" sz="2800" b="1" dirty="0">
              <a:solidFill>
                <a:srgbClr val="0070C0"/>
              </a:solidFill>
            </a:endParaRPr>
          </a:p>
        </p:txBody>
      </p:sp>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565"/>
          <a:stretch/>
        </p:blipFill>
        <p:spPr bwMode="auto">
          <a:xfrm>
            <a:off x="823525" y="1066800"/>
            <a:ext cx="7329875" cy="4840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810000" y="6070750"/>
            <a:ext cx="5010150" cy="230832"/>
          </a:xfrm>
          <a:prstGeom prst="rect">
            <a:avLst/>
          </a:prstGeom>
        </p:spPr>
        <p:txBody>
          <a:bodyPr wrap="square">
            <a:spAutoFit/>
          </a:bodyPr>
          <a:lstStyle/>
          <a:p>
            <a:r>
              <a:rPr lang="en-US" sz="900" b="1" dirty="0">
                <a:solidFill>
                  <a:srgbClr val="0070C0"/>
                </a:solidFill>
              </a:rPr>
              <a:t>Source:  APQC.  Open Innovation:  Driving Idea Generation Through Collaboration, 2013.</a:t>
            </a:r>
            <a:endParaRPr lang="en-US" sz="1050" b="1" baseline="30000" dirty="0">
              <a:solidFill>
                <a:srgbClr val="0070C0"/>
              </a:solidFill>
            </a:endParaRPr>
          </a:p>
        </p:txBody>
      </p:sp>
    </p:spTree>
    <p:extLst>
      <p:ext uri="{BB962C8B-B14F-4D97-AF65-F5344CB8AC3E}">
        <p14:creationId xmlns:p14="http://schemas.microsoft.com/office/powerpoint/2010/main" val="20259979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029" y="196376"/>
            <a:ext cx="5772150" cy="445409"/>
          </a:xfrm>
        </p:spPr>
        <p:txBody>
          <a:bodyPr>
            <a:noAutofit/>
          </a:bodyPr>
          <a:lstStyle/>
          <a:p>
            <a:r>
              <a:rPr lang="en-US" cap="small" dirty="0" smtClean="0">
                <a:solidFill>
                  <a:srgbClr val="0070C0"/>
                </a:solidFill>
              </a:rPr>
              <a:t>Sign-Post:  </a:t>
            </a:r>
            <a:r>
              <a:rPr lang="en-US" cap="small" dirty="0">
                <a:solidFill>
                  <a:srgbClr val="0070C0"/>
                </a:solidFill>
              </a:rPr>
              <a:t>Integration</a:t>
            </a:r>
          </a:p>
        </p:txBody>
      </p:sp>
      <p:sp>
        <p:nvSpPr>
          <p:cNvPr id="4" name="Title 1"/>
          <p:cNvSpPr txBox="1">
            <a:spLocks/>
          </p:cNvSpPr>
          <p:nvPr/>
        </p:nvSpPr>
        <p:spPr bwMode="auto">
          <a:xfrm>
            <a:off x="433879" y="2314126"/>
            <a:ext cx="5829300" cy="58626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rmAutofit/>
          </a:bodyPr>
          <a:lstStyle>
            <a:lvl1pPr algn="l" rtl="0" eaLnBrk="1" fontAlgn="base" hangingPunct="1">
              <a:spcBef>
                <a:spcPct val="0"/>
              </a:spcBef>
              <a:spcAft>
                <a:spcPct val="0"/>
              </a:spcAft>
              <a:defRPr sz="3600" b="1">
                <a:solidFill>
                  <a:srgbClr val="043A72"/>
                </a:solidFill>
                <a:latin typeface="+mj-lt"/>
                <a:ea typeface="+mj-ea"/>
                <a:cs typeface="+mj-cs"/>
              </a:defRPr>
            </a:lvl1pPr>
            <a:lvl2pPr algn="l" rtl="0" eaLnBrk="1" fontAlgn="base" hangingPunct="1">
              <a:spcBef>
                <a:spcPct val="0"/>
              </a:spcBef>
              <a:spcAft>
                <a:spcPct val="0"/>
              </a:spcAft>
              <a:defRPr sz="2800" b="1">
                <a:solidFill>
                  <a:srgbClr val="007AC2"/>
                </a:solidFill>
                <a:latin typeface="Arial" charset="0"/>
              </a:defRPr>
            </a:lvl2pPr>
            <a:lvl3pPr algn="l" rtl="0" eaLnBrk="1" fontAlgn="base" hangingPunct="1">
              <a:spcBef>
                <a:spcPct val="0"/>
              </a:spcBef>
              <a:spcAft>
                <a:spcPct val="0"/>
              </a:spcAft>
              <a:defRPr sz="2800" b="1">
                <a:solidFill>
                  <a:srgbClr val="007AC2"/>
                </a:solidFill>
                <a:latin typeface="Arial" charset="0"/>
              </a:defRPr>
            </a:lvl3pPr>
            <a:lvl4pPr algn="l" rtl="0" eaLnBrk="1" fontAlgn="base" hangingPunct="1">
              <a:spcBef>
                <a:spcPct val="0"/>
              </a:spcBef>
              <a:spcAft>
                <a:spcPct val="0"/>
              </a:spcAft>
              <a:defRPr sz="2800" b="1">
                <a:solidFill>
                  <a:srgbClr val="007AC2"/>
                </a:solidFill>
                <a:latin typeface="Arial" charset="0"/>
              </a:defRPr>
            </a:lvl4pPr>
            <a:lvl5pPr algn="l" rtl="0" eaLnBrk="1" fontAlgn="base" hangingPunct="1">
              <a:spcBef>
                <a:spcPct val="0"/>
              </a:spcBef>
              <a:spcAft>
                <a:spcPct val="0"/>
              </a:spcAft>
              <a:defRPr sz="2800" b="1">
                <a:solidFill>
                  <a:srgbClr val="007AC2"/>
                </a:solidFill>
                <a:latin typeface="Arial" charset="0"/>
              </a:defRPr>
            </a:lvl5pPr>
            <a:lvl6pPr marL="457200" algn="l" rtl="0" eaLnBrk="1" fontAlgn="base" hangingPunct="1">
              <a:spcBef>
                <a:spcPct val="0"/>
              </a:spcBef>
              <a:spcAft>
                <a:spcPct val="0"/>
              </a:spcAft>
              <a:defRPr sz="2800" b="1">
                <a:solidFill>
                  <a:srgbClr val="007AC2"/>
                </a:solidFill>
                <a:latin typeface="Arial" charset="0"/>
              </a:defRPr>
            </a:lvl6pPr>
            <a:lvl7pPr marL="914400" algn="l" rtl="0" eaLnBrk="1" fontAlgn="base" hangingPunct="1">
              <a:spcBef>
                <a:spcPct val="0"/>
              </a:spcBef>
              <a:spcAft>
                <a:spcPct val="0"/>
              </a:spcAft>
              <a:defRPr sz="2800" b="1">
                <a:solidFill>
                  <a:srgbClr val="007AC2"/>
                </a:solidFill>
                <a:latin typeface="Arial" charset="0"/>
              </a:defRPr>
            </a:lvl7pPr>
            <a:lvl8pPr marL="1371600" algn="l" rtl="0" eaLnBrk="1" fontAlgn="base" hangingPunct="1">
              <a:spcBef>
                <a:spcPct val="0"/>
              </a:spcBef>
              <a:spcAft>
                <a:spcPct val="0"/>
              </a:spcAft>
              <a:defRPr sz="2800" b="1">
                <a:solidFill>
                  <a:srgbClr val="007AC2"/>
                </a:solidFill>
                <a:latin typeface="Arial" charset="0"/>
              </a:defRPr>
            </a:lvl8pPr>
            <a:lvl9pPr marL="1828800" algn="l" rtl="0" eaLnBrk="1" fontAlgn="base" hangingPunct="1">
              <a:spcBef>
                <a:spcPct val="0"/>
              </a:spcBef>
              <a:spcAft>
                <a:spcPct val="0"/>
              </a:spcAft>
              <a:defRPr sz="2800" b="1">
                <a:solidFill>
                  <a:srgbClr val="007AC2"/>
                </a:solidFill>
                <a:latin typeface="Arial" charset="0"/>
              </a:defRPr>
            </a:lvl9pPr>
          </a:lstStyle>
          <a:p>
            <a:r>
              <a:rPr lang="en-US" sz="2800" kern="0" dirty="0"/>
              <a:t>Integration is…</a:t>
            </a:r>
          </a:p>
        </p:txBody>
      </p:sp>
      <p:sp>
        <p:nvSpPr>
          <p:cNvPr id="5" name="Content Placeholder 2"/>
          <p:cNvSpPr txBox="1">
            <a:spLocks/>
          </p:cNvSpPr>
          <p:nvPr/>
        </p:nvSpPr>
        <p:spPr bwMode="auto">
          <a:xfrm>
            <a:off x="228600" y="3212374"/>
            <a:ext cx="8475879" cy="3036026"/>
          </a:xfrm>
          <a:prstGeom prst="rect">
            <a:avLst/>
          </a:prstGeom>
          <a:noFill/>
          <a:ln w="9525">
            <a:noFill/>
            <a:miter lim="800000"/>
            <a:headEnd/>
            <a:tailEnd/>
          </a:ln>
        </p:spPr>
        <p:txBody>
          <a:bodyPr vert="horz" wrap="square" lIns="68580" tIns="34290" rIns="68580" bIns="34290" numCol="1" anchor="t" anchorCtr="0" compatLnSpc="1">
            <a:prstTxWarp prst="textNoShape">
              <a:avLst/>
            </a:prstTxWarp>
            <a:normAutofit fontScale="85000" lnSpcReduction="20000"/>
          </a:bodyPr>
          <a:lstStyle>
            <a:lvl1pPr marL="342900" indent="-342900" algn="l" rtl="0" eaLnBrk="1" fontAlgn="base" hangingPunct="1">
              <a:lnSpc>
                <a:spcPct val="130000"/>
              </a:lnSpc>
              <a:spcBef>
                <a:spcPct val="20000"/>
              </a:spcBef>
              <a:spcAft>
                <a:spcPct val="0"/>
              </a:spcAft>
              <a:buClr>
                <a:srgbClr val="007AC2"/>
              </a:buClr>
              <a:buChar char="•"/>
              <a:defRPr sz="2800">
                <a:solidFill>
                  <a:srgbClr val="455560"/>
                </a:solidFill>
                <a:latin typeface="+mn-lt"/>
                <a:ea typeface="+mn-ea"/>
                <a:cs typeface="+mn-cs"/>
              </a:defRPr>
            </a:lvl1pPr>
            <a:lvl2pPr marL="742950" indent="-285750" algn="l" rtl="0" eaLnBrk="1" fontAlgn="base" hangingPunct="1">
              <a:lnSpc>
                <a:spcPct val="110000"/>
              </a:lnSpc>
              <a:spcBef>
                <a:spcPct val="20000"/>
              </a:spcBef>
              <a:spcAft>
                <a:spcPct val="0"/>
              </a:spcAft>
              <a:buChar char="–"/>
              <a:defRPr sz="2800">
                <a:solidFill>
                  <a:srgbClr val="455560"/>
                </a:solidFill>
                <a:latin typeface="+mn-lt"/>
              </a:defRPr>
            </a:lvl2pPr>
            <a:lvl3pPr marL="1085850" indent="-228600" algn="l" rtl="0" eaLnBrk="1" fontAlgn="base" hangingPunct="1">
              <a:spcBef>
                <a:spcPct val="20000"/>
              </a:spcBef>
              <a:spcAft>
                <a:spcPct val="0"/>
              </a:spcAft>
              <a:buChar char="•"/>
              <a:defRPr sz="2800">
                <a:solidFill>
                  <a:srgbClr val="455560"/>
                </a:solidFill>
                <a:latin typeface="+mn-lt"/>
              </a:defRPr>
            </a:lvl3pPr>
            <a:lvl4pPr marL="1428750" indent="-228600" algn="l" rtl="0" eaLnBrk="1" fontAlgn="base" hangingPunct="1">
              <a:spcBef>
                <a:spcPct val="20000"/>
              </a:spcBef>
              <a:spcAft>
                <a:spcPct val="0"/>
              </a:spcAft>
              <a:buChar char="–"/>
              <a:defRPr sz="2800">
                <a:solidFill>
                  <a:srgbClr val="455560"/>
                </a:solidFill>
                <a:latin typeface="+mn-lt"/>
              </a:defRPr>
            </a:lvl4pPr>
            <a:lvl5pPr marL="1771650" indent="-228600" algn="l" rtl="0" eaLnBrk="1" fontAlgn="base" hangingPunct="1">
              <a:spcBef>
                <a:spcPct val="20000"/>
              </a:spcBef>
              <a:spcAft>
                <a:spcPct val="0"/>
              </a:spcAft>
              <a:buChar char="»"/>
              <a:defRPr sz="2800">
                <a:solidFill>
                  <a:srgbClr val="455560"/>
                </a:solidFill>
                <a:latin typeface="+mn-lt"/>
              </a:defRPr>
            </a:lvl5pPr>
            <a:lvl6pPr marL="2228850" indent="-228600" algn="l" rtl="0" eaLnBrk="1" fontAlgn="base" hangingPunct="1">
              <a:spcBef>
                <a:spcPct val="20000"/>
              </a:spcBef>
              <a:spcAft>
                <a:spcPct val="0"/>
              </a:spcAft>
              <a:buChar char="»"/>
              <a:defRPr sz="2000">
                <a:solidFill>
                  <a:srgbClr val="455560"/>
                </a:solidFill>
                <a:latin typeface="+mn-lt"/>
              </a:defRPr>
            </a:lvl6pPr>
            <a:lvl7pPr marL="2686050" indent="-228600" algn="l" rtl="0" eaLnBrk="1" fontAlgn="base" hangingPunct="1">
              <a:spcBef>
                <a:spcPct val="20000"/>
              </a:spcBef>
              <a:spcAft>
                <a:spcPct val="0"/>
              </a:spcAft>
              <a:buChar char="»"/>
              <a:defRPr sz="2000">
                <a:solidFill>
                  <a:srgbClr val="455560"/>
                </a:solidFill>
                <a:latin typeface="+mn-lt"/>
              </a:defRPr>
            </a:lvl7pPr>
            <a:lvl8pPr marL="3143250" indent="-228600" algn="l" rtl="0" eaLnBrk="1" fontAlgn="base" hangingPunct="1">
              <a:spcBef>
                <a:spcPct val="20000"/>
              </a:spcBef>
              <a:spcAft>
                <a:spcPct val="0"/>
              </a:spcAft>
              <a:buChar char="»"/>
              <a:defRPr sz="2000">
                <a:solidFill>
                  <a:srgbClr val="455560"/>
                </a:solidFill>
                <a:latin typeface="+mn-lt"/>
              </a:defRPr>
            </a:lvl8pPr>
            <a:lvl9pPr marL="3600450" indent="-228600" algn="l" rtl="0" eaLnBrk="1" fontAlgn="base" hangingPunct="1">
              <a:spcBef>
                <a:spcPct val="20000"/>
              </a:spcBef>
              <a:spcAft>
                <a:spcPct val="0"/>
              </a:spcAft>
              <a:buChar char="»"/>
              <a:defRPr sz="2000">
                <a:solidFill>
                  <a:srgbClr val="455560"/>
                </a:solidFill>
                <a:latin typeface="+mn-lt"/>
              </a:defRPr>
            </a:lvl9pPr>
          </a:lstStyle>
          <a:p>
            <a:r>
              <a:rPr lang="en-US" sz="2400" kern="0" dirty="0">
                <a:solidFill>
                  <a:srgbClr val="000000"/>
                </a:solidFill>
              </a:rPr>
              <a:t>Having a shared set of objectives defined by the success of the overall effort…</a:t>
            </a:r>
          </a:p>
          <a:p>
            <a:r>
              <a:rPr lang="en-US" sz="2400" kern="0" dirty="0" smtClean="0">
                <a:solidFill>
                  <a:srgbClr val="000000"/>
                </a:solidFill>
              </a:rPr>
              <a:t>Everyone knowing </a:t>
            </a:r>
            <a:r>
              <a:rPr lang="en-US" sz="2400" kern="0" dirty="0">
                <a:solidFill>
                  <a:srgbClr val="000000"/>
                </a:solidFill>
              </a:rPr>
              <a:t>what those objectives are…</a:t>
            </a:r>
          </a:p>
          <a:p>
            <a:r>
              <a:rPr lang="en-US" sz="2400" kern="0" dirty="0">
                <a:solidFill>
                  <a:srgbClr val="000000"/>
                </a:solidFill>
              </a:rPr>
              <a:t>Clarity and understanding around everyone's roles and how they contribute to achieving the objectives…</a:t>
            </a:r>
          </a:p>
          <a:p>
            <a:r>
              <a:rPr lang="en-US" sz="2400" kern="0" dirty="0">
                <a:solidFill>
                  <a:srgbClr val="000000"/>
                </a:solidFill>
              </a:rPr>
              <a:t>Respecting the value of the others’ role and contribution to achieving the objectives…</a:t>
            </a:r>
          </a:p>
          <a:p>
            <a:r>
              <a:rPr lang="en-US" sz="2400" kern="0" dirty="0">
                <a:solidFill>
                  <a:srgbClr val="000000"/>
                </a:solidFill>
              </a:rPr>
              <a:t>Valuing and promoting “collaboration” over “competition”…</a:t>
            </a:r>
          </a:p>
          <a:p>
            <a:endParaRPr lang="en-US" sz="1500" kern="0" dirty="0">
              <a:solidFill>
                <a:srgbClr val="000000"/>
              </a:solidFill>
            </a:endParaRPr>
          </a:p>
          <a:p>
            <a:endParaRPr lang="en-US" sz="1500" kern="0" dirty="0">
              <a:solidFill>
                <a:srgbClr val="000000"/>
              </a:solidFill>
            </a:endParaRPr>
          </a:p>
        </p:txBody>
      </p:sp>
      <p:pic>
        <p:nvPicPr>
          <p:cNvPr id="6" name="Picture 5"/>
          <p:cNvPicPr>
            <a:picLocks noChangeAspect="1"/>
          </p:cNvPicPr>
          <p:nvPr/>
        </p:nvPicPr>
        <p:blipFill>
          <a:blip r:embed="rId3"/>
          <a:stretch>
            <a:fillRect/>
          </a:stretch>
        </p:blipFill>
        <p:spPr>
          <a:xfrm>
            <a:off x="579214" y="978770"/>
            <a:ext cx="8125265" cy="1023377"/>
          </a:xfrm>
          <a:prstGeom prst="rect">
            <a:avLst/>
          </a:prstGeom>
        </p:spPr>
      </p:pic>
    </p:spTree>
    <p:extLst>
      <p:ext uri="{BB962C8B-B14F-4D97-AF65-F5344CB8AC3E}">
        <p14:creationId xmlns:p14="http://schemas.microsoft.com/office/powerpoint/2010/main" val="35090739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33600" y="914400"/>
            <a:ext cx="5903988" cy="4757530"/>
          </a:xfrm>
          <a:prstGeom prst="rect">
            <a:avLst/>
          </a:prstGeom>
        </p:spPr>
      </p:pic>
    </p:spTree>
    <p:extLst>
      <p:ext uri="{BB962C8B-B14F-4D97-AF65-F5344CB8AC3E}">
        <p14:creationId xmlns:p14="http://schemas.microsoft.com/office/powerpoint/2010/main" val="18469904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791189" cy="400050"/>
          </a:xfrm>
        </p:spPr>
        <p:txBody>
          <a:bodyPr anchor="t" anchorCtr="0">
            <a:noAutofit/>
          </a:bodyPr>
          <a:lstStyle/>
          <a:p>
            <a:r>
              <a:rPr lang="en-US" cap="small" dirty="0" smtClean="0">
                <a:solidFill>
                  <a:srgbClr val="0070C0"/>
                </a:solidFill>
              </a:rPr>
              <a:t>Discussion</a:t>
            </a:r>
            <a:endParaRPr lang="en-US" cap="small" dirty="0">
              <a:solidFill>
                <a:srgbClr val="0070C0"/>
              </a:solidFill>
            </a:endParaRPr>
          </a:p>
        </p:txBody>
      </p:sp>
      <p:sp>
        <p:nvSpPr>
          <p:cNvPr id="3" name="Content Placeholder 2"/>
          <p:cNvSpPr>
            <a:spLocks noGrp="1"/>
          </p:cNvSpPr>
          <p:nvPr>
            <p:ph idx="1"/>
          </p:nvPr>
        </p:nvSpPr>
        <p:spPr>
          <a:xfrm>
            <a:off x="685800" y="1524000"/>
            <a:ext cx="8077200" cy="4267200"/>
          </a:xfrm>
        </p:spPr>
        <p:txBody>
          <a:bodyPr>
            <a:normAutofit/>
          </a:bodyPr>
          <a:lstStyle/>
          <a:p>
            <a:pPr marL="0" indent="0">
              <a:buNone/>
            </a:pPr>
            <a:r>
              <a:rPr lang="en-US" sz="2400" dirty="0" smtClean="0">
                <a:solidFill>
                  <a:srgbClr val="0070C0"/>
                </a:solidFill>
              </a:rPr>
              <a:t>Today, what inhibits or limits your ability to embrace agile and agility?</a:t>
            </a:r>
          </a:p>
          <a:p>
            <a:pPr lvl="1"/>
            <a:r>
              <a:rPr lang="en-US" sz="2400" dirty="0">
                <a:solidFill>
                  <a:srgbClr val="7030A0"/>
                </a:solidFill>
              </a:rPr>
              <a:t>Which conditions can you control or change?</a:t>
            </a:r>
          </a:p>
          <a:p>
            <a:pPr lvl="1"/>
            <a:endParaRPr lang="en-US" dirty="0" smtClean="0">
              <a:solidFill>
                <a:srgbClr val="0070C0"/>
              </a:solidFill>
            </a:endParaRPr>
          </a:p>
          <a:p>
            <a:pPr marL="0" indent="0">
              <a:buNone/>
            </a:pPr>
            <a:r>
              <a:rPr lang="en-US" sz="2400" dirty="0" smtClean="0">
                <a:solidFill>
                  <a:srgbClr val="0070C0"/>
                </a:solidFill>
              </a:rPr>
              <a:t>How can you help your teams embrace new ways of working?</a:t>
            </a:r>
            <a:endParaRPr lang="en-US" sz="2400" dirty="0">
              <a:solidFill>
                <a:srgbClr val="0070C0"/>
              </a:solidFill>
            </a:endParaRPr>
          </a:p>
          <a:p>
            <a:pPr lvl="1"/>
            <a:r>
              <a:rPr lang="en-US" sz="2400" dirty="0" smtClean="0">
                <a:solidFill>
                  <a:srgbClr val="7030A0"/>
                </a:solidFill>
              </a:rPr>
              <a:t>What lessons learned</a:t>
            </a:r>
            <a:r>
              <a:rPr lang="en-US" sz="2400" dirty="0">
                <a:solidFill>
                  <a:srgbClr val="7030A0"/>
                </a:solidFill>
              </a:rPr>
              <a:t> from your </a:t>
            </a:r>
            <a:r>
              <a:rPr lang="en-US" sz="2400" dirty="0" smtClean="0">
                <a:solidFill>
                  <a:srgbClr val="7030A0"/>
                </a:solidFill>
              </a:rPr>
              <a:t>past experiences might apply?</a:t>
            </a:r>
            <a:endParaRPr lang="en-US" sz="2400" dirty="0">
              <a:solidFill>
                <a:srgbClr val="7030A0"/>
              </a:solidFill>
            </a:endParaRPr>
          </a:p>
          <a:p>
            <a:pPr marL="0" indent="0">
              <a:buNone/>
            </a:pPr>
            <a:endParaRPr lang="en-US" dirty="0">
              <a:solidFill>
                <a:srgbClr val="0070C0"/>
              </a:solidFill>
            </a:endParaRPr>
          </a:p>
          <a:p>
            <a:pPr marL="0" indent="0">
              <a:buNone/>
            </a:pPr>
            <a:endParaRPr lang="en-US" dirty="0">
              <a:solidFill>
                <a:srgbClr val="0070C0"/>
              </a:solidFill>
            </a:endParaRPr>
          </a:p>
        </p:txBody>
      </p:sp>
    </p:spTree>
    <p:extLst>
      <p:ext uri="{BB962C8B-B14F-4D97-AF65-F5344CB8AC3E}">
        <p14:creationId xmlns:p14="http://schemas.microsoft.com/office/powerpoint/2010/main" val="4494155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838200"/>
            <a:ext cx="8281180" cy="5152475"/>
          </a:xfrm>
          <a:prstGeom prst="rect">
            <a:avLst/>
          </a:prstGeom>
        </p:spPr>
      </p:pic>
    </p:spTree>
    <p:extLst>
      <p:ext uri="{BB962C8B-B14F-4D97-AF65-F5344CB8AC3E}">
        <p14:creationId xmlns:p14="http://schemas.microsoft.com/office/powerpoint/2010/main" val="2894392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129463" cy="487226"/>
          </a:xfrm>
        </p:spPr>
        <p:txBody>
          <a:bodyPr>
            <a:noAutofit/>
          </a:bodyPr>
          <a:lstStyle/>
          <a:p>
            <a:r>
              <a:rPr lang="en-US" cap="small" dirty="0" smtClean="0">
                <a:solidFill>
                  <a:srgbClr val="0070C0"/>
                </a:solidFill>
              </a:rPr>
              <a:t>Exercise:  </a:t>
            </a:r>
            <a:r>
              <a:rPr lang="en-US" cap="small" dirty="0">
                <a:solidFill>
                  <a:srgbClr val="0070C0"/>
                </a:solidFill>
              </a:rPr>
              <a:t>See-Own-Do</a:t>
            </a:r>
          </a:p>
        </p:txBody>
      </p:sp>
      <p:sp>
        <p:nvSpPr>
          <p:cNvPr id="3" name="Content Placeholder 2"/>
          <p:cNvSpPr>
            <a:spLocks noGrp="1"/>
          </p:cNvSpPr>
          <p:nvPr>
            <p:ph idx="1"/>
          </p:nvPr>
        </p:nvSpPr>
        <p:spPr>
          <a:xfrm>
            <a:off x="441960" y="1524000"/>
            <a:ext cx="8058150" cy="4171950"/>
          </a:xfrm>
        </p:spPr>
        <p:txBody>
          <a:bodyPr>
            <a:normAutofit/>
          </a:bodyPr>
          <a:lstStyle/>
          <a:p>
            <a:pPr marL="385763" indent="-385763">
              <a:buFont typeface="+mj-lt"/>
              <a:buAutoNum type="arabicPeriod"/>
            </a:pPr>
            <a:r>
              <a:rPr lang="en-US" sz="2400" b="1" dirty="0" smtClean="0">
                <a:solidFill>
                  <a:srgbClr val="0070C0"/>
                </a:solidFill>
              </a:rPr>
              <a:t>DO:  </a:t>
            </a:r>
            <a:r>
              <a:rPr lang="en-US" sz="2400" dirty="0" smtClean="0">
                <a:solidFill>
                  <a:srgbClr val="0070C0"/>
                </a:solidFill>
              </a:rPr>
              <a:t>Specify one concrete action that you will take to RESOLVE, LEARN or ADVOCATE based on insights from our discussion.</a:t>
            </a:r>
          </a:p>
          <a:p>
            <a:pPr marL="772716" lvl="1" indent="-429816">
              <a:buFont typeface="Wingdings" panose="05000000000000000000" pitchFamily="2" charset="2"/>
              <a:buChar char="q"/>
            </a:pPr>
            <a:r>
              <a:rPr lang="en-US" sz="2400" dirty="0" smtClean="0">
                <a:solidFill>
                  <a:srgbClr val="0070C0"/>
                </a:solidFill>
              </a:rPr>
              <a:t>Is your DO action something to which you can truly commit in its current form?</a:t>
            </a:r>
          </a:p>
          <a:p>
            <a:pPr marL="772716" lvl="1" indent="-429816">
              <a:buFont typeface="Wingdings" panose="05000000000000000000" pitchFamily="2" charset="2"/>
              <a:buChar char="q"/>
            </a:pPr>
            <a:r>
              <a:rPr lang="en-US" sz="2400" dirty="0" smtClean="0">
                <a:solidFill>
                  <a:srgbClr val="0070C0"/>
                </a:solidFill>
              </a:rPr>
              <a:t>Would your DO work better with smaller micro-commitments?</a:t>
            </a:r>
          </a:p>
          <a:p>
            <a:pPr marL="772716" lvl="1" indent="-429816">
              <a:buFont typeface="Wingdings" panose="05000000000000000000" pitchFamily="2" charset="2"/>
              <a:buChar char="q"/>
            </a:pPr>
            <a:r>
              <a:rPr lang="en-US" sz="2400" dirty="0" smtClean="0">
                <a:solidFill>
                  <a:srgbClr val="0070C0"/>
                </a:solidFill>
              </a:rPr>
              <a:t>Will your DO give you enough of a quick win to motivate your continued efforts?</a:t>
            </a:r>
          </a:p>
          <a:p>
            <a:pPr marL="772716" lvl="1" indent="-429816">
              <a:buFont typeface="Wingdings" panose="05000000000000000000" pitchFamily="2" charset="2"/>
              <a:buChar char="q"/>
            </a:pPr>
            <a:endParaRPr lang="en-US" dirty="0" smtClean="0">
              <a:solidFill>
                <a:srgbClr val="0070C0"/>
              </a:solidFill>
            </a:endParaRPr>
          </a:p>
          <a:p>
            <a:pPr marL="385763" indent="-385763">
              <a:buFont typeface="+mj-lt"/>
              <a:buAutoNum type="arabicPeriod"/>
            </a:pPr>
            <a:endParaRPr lang="en-US" dirty="0">
              <a:solidFill>
                <a:srgbClr val="0070C0"/>
              </a:solidFill>
            </a:endParaRPr>
          </a:p>
          <a:p>
            <a:pPr marL="0" indent="0">
              <a:buNone/>
            </a:pPr>
            <a:endParaRPr lang="en-US" dirty="0">
              <a:solidFill>
                <a:srgbClr val="0070C0"/>
              </a:solidFill>
            </a:endParaRPr>
          </a:p>
        </p:txBody>
      </p:sp>
    </p:spTree>
    <p:extLst>
      <p:ext uri="{BB962C8B-B14F-4D97-AF65-F5344CB8AC3E}">
        <p14:creationId xmlns:p14="http://schemas.microsoft.com/office/powerpoint/2010/main" val="3200598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 y="228600"/>
            <a:ext cx="8510402" cy="5669216"/>
          </a:xfrm>
          <a:prstGeom prst="rect">
            <a:avLst/>
          </a:prstGeom>
        </p:spPr>
      </p:pic>
    </p:spTree>
    <p:extLst>
      <p:ext uri="{BB962C8B-B14F-4D97-AF65-F5344CB8AC3E}">
        <p14:creationId xmlns:p14="http://schemas.microsoft.com/office/powerpoint/2010/main" val="2372954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268973"/>
            <a:ext cx="8001000" cy="52885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algn="l" rtl="0" eaLnBrk="0" fontAlgn="base" hangingPunct="0">
              <a:spcBef>
                <a:spcPct val="0"/>
              </a:spcBef>
              <a:spcAft>
                <a:spcPct val="0"/>
              </a:spcAft>
              <a:defRPr sz="2800" b="1">
                <a:solidFill>
                  <a:srgbClr val="007AC2"/>
                </a:solidFill>
                <a:latin typeface="+mj-lt"/>
                <a:ea typeface="+mj-ea"/>
                <a:cs typeface="+mj-cs"/>
              </a:defRPr>
            </a:lvl1pPr>
            <a:lvl2pPr algn="l" rtl="0" eaLnBrk="0" fontAlgn="base" hangingPunct="0">
              <a:spcBef>
                <a:spcPct val="0"/>
              </a:spcBef>
              <a:spcAft>
                <a:spcPct val="0"/>
              </a:spcAft>
              <a:defRPr sz="2800" b="1">
                <a:solidFill>
                  <a:srgbClr val="007AC2"/>
                </a:solidFill>
                <a:latin typeface="Arial" charset="0"/>
              </a:defRPr>
            </a:lvl2pPr>
            <a:lvl3pPr algn="l" rtl="0" eaLnBrk="0" fontAlgn="base" hangingPunct="0">
              <a:spcBef>
                <a:spcPct val="0"/>
              </a:spcBef>
              <a:spcAft>
                <a:spcPct val="0"/>
              </a:spcAft>
              <a:defRPr sz="2800" b="1">
                <a:solidFill>
                  <a:srgbClr val="007AC2"/>
                </a:solidFill>
                <a:latin typeface="Arial" charset="0"/>
              </a:defRPr>
            </a:lvl3pPr>
            <a:lvl4pPr algn="l" rtl="0" eaLnBrk="0" fontAlgn="base" hangingPunct="0">
              <a:spcBef>
                <a:spcPct val="0"/>
              </a:spcBef>
              <a:spcAft>
                <a:spcPct val="0"/>
              </a:spcAft>
              <a:defRPr sz="2800" b="1">
                <a:solidFill>
                  <a:srgbClr val="007AC2"/>
                </a:solidFill>
                <a:latin typeface="Arial" charset="0"/>
              </a:defRPr>
            </a:lvl4pPr>
            <a:lvl5pPr algn="l" rtl="0" eaLnBrk="0" fontAlgn="base" hangingPunct="0">
              <a:spcBef>
                <a:spcPct val="0"/>
              </a:spcBef>
              <a:spcAft>
                <a:spcPct val="0"/>
              </a:spcAft>
              <a:defRPr sz="2800" b="1">
                <a:solidFill>
                  <a:srgbClr val="007AC2"/>
                </a:solidFill>
                <a:latin typeface="Arial" charset="0"/>
              </a:defRPr>
            </a:lvl5pPr>
            <a:lvl6pPr marL="457200" algn="l" rtl="0" fontAlgn="base">
              <a:spcBef>
                <a:spcPct val="0"/>
              </a:spcBef>
              <a:spcAft>
                <a:spcPct val="0"/>
              </a:spcAft>
              <a:defRPr sz="2800" b="1">
                <a:solidFill>
                  <a:srgbClr val="007AC2"/>
                </a:solidFill>
                <a:latin typeface="Arial" charset="0"/>
              </a:defRPr>
            </a:lvl6pPr>
            <a:lvl7pPr marL="914400" algn="l" rtl="0" fontAlgn="base">
              <a:spcBef>
                <a:spcPct val="0"/>
              </a:spcBef>
              <a:spcAft>
                <a:spcPct val="0"/>
              </a:spcAft>
              <a:defRPr sz="2800" b="1">
                <a:solidFill>
                  <a:srgbClr val="007AC2"/>
                </a:solidFill>
                <a:latin typeface="Arial" charset="0"/>
              </a:defRPr>
            </a:lvl7pPr>
            <a:lvl8pPr marL="1371600" algn="l" rtl="0" fontAlgn="base">
              <a:spcBef>
                <a:spcPct val="0"/>
              </a:spcBef>
              <a:spcAft>
                <a:spcPct val="0"/>
              </a:spcAft>
              <a:defRPr sz="2800" b="1">
                <a:solidFill>
                  <a:srgbClr val="007AC2"/>
                </a:solidFill>
                <a:latin typeface="Arial" charset="0"/>
              </a:defRPr>
            </a:lvl8pPr>
            <a:lvl9pPr marL="1828800" algn="l" rtl="0" fontAlgn="base">
              <a:spcBef>
                <a:spcPct val="0"/>
              </a:spcBef>
              <a:spcAft>
                <a:spcPct val="0"/>
              </a:spcAft>
              <a:defRPr sz="2800" b="1">
                <a:solidFill>
                  <a:srgbClr val="007AC2"/>
                </a:solidFill>
                <a:latin typeface="Arial" charset="0"/>
              </a:defRPr>
            </a:lvl9pPr>
          </a:lstStyle>
          <a:p>
            <a:r>
              <a:rPr lang="en-US" kern="0" cap="small" dirty="0">
                <a:latin typeface="Arial" pitchFamily="34" charset="0"/>
              </a:rPr>
              <a:t>Agile/Agility:  Either/Or Both/And?</a:t>
            </a:r>
          </a:p>
        </p:txBody>
      </p:sp>
      <p:graphicFrame>
        <p:nvGraphicFramePr>
          <p:cNvPr id="3" name="Object 2"/>
          <p:cNvGraphicFramePr>
            <a:graphicFrameLocks noChangeAspect="1"/>
          </p:cNvGraphicFramePr>
          <p:nvPr>
            <p:extLst/>
          </p:nvPr>
        </p:nvGraphicFramePr>
        <p:xfrm>
          <a:off x="4529138" y="3367088"/>
          <a:ext cx="85725" cy="123825"/>
        </p:xfrm>
        <a:graphic>
          <a:graphicData uri="http://schemas.openxmlformats.org/presentationml/2006/ole">
            <mc:AlternateContent xmlns:mc="http://schemas.openxmlformats.org/markup-compatibility/2006">
              <mc:Choice xmlns:v="urn:schemas-microsoft-com:vml" Requires="v">
                <p:oleObj spid="_x0000_s2060" name="Equation" r:id="rId4" imgW="100440" imgH="155160" progId="Equation.3">
                  <p:embed/>
                </p:oleObj>
              </mc:Choice>
              <mc:Fallback>
                <p:oleObj name="Equation" r:id="rId4" imgW="100440" imgH="1551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138" y="3367088"/>
                        <a:ext cx="85725" cy="12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11"/>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801851" y="1568436"/>
            <a:ext cx="3962399" cy="396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5257" y="1735872"/>
            <a:ext cx="2636594" cy="3262432"/>
          </a:xfrm>
          <a:prstGeom prst="rect">
            <a:avLst/>
          </a:prstGeom>
          <a:noFill/>
        </p:spPr>
        <p:txBody>
          <a:bodyPr wrap="square" rtlCol="0">
            <a:spAutoFit/>
          </a:bodyPr>
          <a:lstStyle/>
          <a:p>
            <a:r>
              <a:rPr lang="en-US" sz="4400" dirty="0">
                <a:solidFill>
                  <a:srgbClr val="CC0000"/>
                </a:solidFill>
                <a:latin typeface="Broadway" pitchFamily="82" charset="0"/>
              </a:rPr>
              <a:t>Agile</a:t>
            </a:r>
          </a:p>
          <a:p>
            <a:endParaRPr lang="en-US" dirty="0">
              <a:solidFill>
                <a:srgbClr val="000000"/>
              </a:solidFill>
              <a:latin typeface="Arial"/>
            </a:endParaRPr>
          </a:p>
          <a:p>
            <a:r>
              <a:rPr lang="en-US" b="1" dirty="0">
                <a:solidFill>
                  <a:srgbClr val="CC0000"/>
                </a:solidFill>
                <a:latin typeface="Arial"/>
              </a:rPr>
              <a:t>A mindset based on a set of </a:t>
            </a:r>
            <a:r>
              <a:rPr lang="en-US" b="1" u="sng" dirty="0">
                <a:solidFill>
                  <a:srgbClr val="CC0000"/>
                </a:solidFill>
                <a:latin typeface="Arial"/>
              </a:rPr>
              <a:t>values and key principles</a:t>
            </a:r>
            <a:r>
              <a:rPr lang="en-US" b="1" dirty="0">
                <a:solidFill>
                  <a:srgbClr val="CC0000"/>
                </a:solidFill>
                <a:latin typeface="Arial"/>
              </a:rPr>
              <a:t> designed to better enable collaborative work, deliver continuous value and satisfy customers. </a:t>
            </a:r>
          </a:p>
        </p:txBody>
      </p:sp>
      <p:sp>
        <p:nvSpPr>
          <p:cNvPr id="6" name="TextBox 5"/>
          <p:cNvSpPr txBox="1"/>
          <p:nvPr/>
        </p:nvSpPr>
        <p:spPr>
          <a:xfrm>
            <a:off x="6764250" y="1566952"/>
            <a:ext cx="2136531" cy="3816429"/>
          </a:xfrm>
          <a:prstGeom prst="rect">
            <a:avLst/>
          </a:prstGeom>
          <a:noFill/>
        </p:spPr>
        <p:txBody>
          <a:bodyPr wrap="square" rtlCol="0">
            <a:spAutoFit/>
          </a:bodyPr>
          <a:lstStyle/>
          <a:p>
            <a:r>
              <a:rPr lang="en-US" sz="4400" dirty="0">
                <a:solidFill>
                  <a:srgbClr val="333399">
                    <a:lumMod val="60000"/>
                    <a:lumOff val="40000"/>
                  </a:srgbClr>
                </a:solidFill>
                <a:latin typeface="Broadway" pitchFamily="82" charset="0"/>
              </a:rPr>
              <a:t>Agility</a:t>
            </a:r>
          </a:p>
          <a:p>
            <a:endParaRPr lang="en-US" dirty="0">
              <a:solidFill>
                <a:srgbClr val="000000"/>
              </a:solidFill>
              <a:latin typeface="Arial"/>
            </a:endParaRPr>
          </a:p>
          <a:p>
            <a:r>
              <a:rPr lang="en-US" b="1" dirty="0">
                <a:solidFill>
                  <a:srgbClr val="333399">
                    <a:lumMod val="60000"/>
                    <a:lumOff val="40000"/>
                  </a:srgbClr>
                </a:solidFill>
                <a:latin typeface="Arial"/>
              </a:rPr>
              <a:t>The capability to </a:t>
            </a:r>
            <a:r>
              <a:rPr lang="en-US" b="1" u="sng" dirty="0">
                <a:solidFill>
                  <a:srgbClr val="333399">
                    <a:lumMod val="60000"/>
                    <a:lumOff val="40000"/>
                  </a:srgbClr>
                </a:solidFill>
                <a:latin typeface="Arial"/>
              </a:rPr>
              <a:t>quickly sense and adapt</a:t>
            </a:r>
            <a:r>
              <a:rPr lang="en-US" b="1" dirty="0">
                <a:solidFill>
                  <a:srgbClr val="333399">
                    <a:lumMod val="60000"/>
                    <a:lumOff val="40000"/>
                  </a:srgbClr>
                </a:solidFill>
                <a:latin typeface="Arial"/>
              </a:rPr>
              <a:t> to external and internal changes to deliver </a:t>
            </a:r>
            <a:r>
              <a:rPr lang="en-US" b="1" u="sng" dirty="0">
                <a:solidFill>
                  <a:srgbClr val="333399">
                    <a:lumMod val="60000"/>
                    <a:lumOff val="40000"/>
                  </a:srgbClr>
                </a:solidFill>
                <a:latin typeface="Arial"/>
              </a:rPr>
              <a:t>relevant</a:t>
            </a:r>
            <a:r>
              <a:rPr lang="en-US" b="1" dirty="0">
                <a:solidFill>
                  <a:srgbClr val="333399">
                    <a:lumMod val="60000"/>
                    <a:lumOff val="40000"/>
                  </a:srgbClr>
                </a:solidFill>
                <a:latin typeface="Arial"/>
              </a:rPr>
              <a:t> results in a productive and cost-effective manner.</a:t>
            </a:r>
            <a:endParaRPr lang="en-US" dirty="0">
              <a:solidFill>
                <a:srgbClr val="333399">
                  <a:lumMod val="60000"/>
                  <a:lumOff val="40000"/>
                </a:srgbClr>
              </a:solidFill>
              <a:latin typeface="Arial"/>
            </a:endParaRPr>
          </a:p>
        </p:txBody>
      </p:sp>
    </p:spTree>
    <p:extLst>
      <p:ext uri="{BB962C8B-B14F-4D97-AF65-F5344CB8AC3E}">
        <p14:creationId xmlns:p14="http://schemas.microsoft.com/office/powerpoint/2010/main" val="16757609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486400"/>
            <a:ext cx="8743950" cy="460317"/>
          </a:xfrm>
        </p:spPr>
        <p:txBody>
          <a:bodyPr anchor="t" anchorCtr="0">
            <a:normAutofit fontScale="90000"/>
          </a:bodyPr>
          <a:lstStyle/>
          <a:p>
            <a:pPr algn="ctr"/>
            <a:r>
              <a:rPr lang="en-US" dirty="0" smtClean="0"/>
              <a:t>Final Reflections</a:t>
            </a:r>
            <a:endParaRPr lang="en-US" dirty="0"/>
          </a:p>
        </p:txBody>
      </p:sp>
      <p:pic>
        <p:nvPicPr>
          <p:cNvPr id="3" name="Picture 2"/>
          <p:cNvPicPr>
            <a:picLocks noChangeAspect="1"/>
          </p:cNvPicPr>
          <p:nvPr/>
        </p:nvPicPr>
        <p:blipFill rotWithShape="1">
          <a:blip r:embed="rId3"/>
          <a:srcRect l="5047" r="8525" b="13940"/>
          <a:stretch/>
        </p:blipFill>
        <p:spPr>
          <a:xfrm>
            <a:off x="2514600" y="228600"/>
            <a:ext cx="4595128" cy="5050374"/>
          </a:xfrm>
          <a:prstGeom prst="rect">
            <a:avLst/>
          </a:prstGeom>
        </p:spPr>
      </p:pic>
    </p:spTree>
    <p:extLst>
      <p:ext uri="{BB962C8B-B14F-4D97-AF65-F5344CB8AC3E}">
        <p14:creationId xmlns:p14="http://schemas.microsoft.com/office/powerpoint/2010/main" val="29121022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958013" cy="411956"/>
          </a:xfrm>
        </p:spPr>
        <p:txBody>
          <a:bodyPr>
            <a:noAutofit/>
          </a:bodyPr>
          <a:lstStyle/>
          <a:p>
            <a:r>
              <a:rPr lang="en-US" cap="small" dirty="0" smtClean="0">
                <a:solidFill>
                  <a:srgbClr val="0070C0"/>
                </a:solidFill>
              </a:rPr>
              <a:t>Resources from PMI</a:t>
            </a:r>
            <a:endParaRPr lang="en-US" cap="small" dirty="0">
              <a:solidFill>
                <a:srgbClr val="0070C0"/>
              </a:solidFill>
            </a:endParaRPr>
          </a:p>
        </p:txBody>
      </p:sp>
      <p:sp>
        <p:nvSpPr>
          <p:cNvPr id="3" name="Content Placeholder 2"/>
          <p:cNvSpPr>
            <a:spLocks noGrp="1"/>
          </p:cNvSpPr>
          <p:nvPr>
            <p:ph idx="1"/>
          </p:nvPr>
        </p:nvSpPr>
        <p:spPr>
          <a:xfrm>
            <a:off x="457200" y="1219200"/>
            <a:ext cx="8572500" cy="4210051"/>
          </a:xfrm>
        </p:spPr>
        <p:txBody>
          <a:bodyPr>
            <a:noAutofit/>
          </a:bodyPr>
          <a:lstStyle/>
          <a:p>
            <a:pPr>
              <a:spcBef>
                <a:spcPts val="0"/>
              </a:spcBef>
              <a:spcAft>
                <a:spcPts val="450"/>
              </a:spcAft>
            </a:pPr>
            <a:r>
              <a:rPr lang="en-US" sz="1600" b="1" dirty="0">
                <a:solidFill>
                  <a:srgbClr val="0070C0"/>
                </a:solidFill>
              </a:rPr>
              <a:t>Projectmanagement.com, PMI’s global community site with discussion groups, blogs, articles, tools/ templates, webinars on agile topics.</a:t>
            </a:r>
          </a:p>
          <a:p>
            <a:pPr>
              <a:spcBef>
                <a:spcPts val="0"/>
              </a:spcBef>
              <a:spcAft>
                <a:spcPts val="450"/>
              </a:spcAft>
            </a:pPr>
            <a:r>
              <a:rPr lang="en-US" sz="1600" b="1" dirty="0">
                <a:solidFill>
                  <a:srgbClr val="0070C0"/>
                </a:solidFill>
              </a:rPr>
              <a:t>Books and publications, including:</a:t>
            </a:r>
          </a:p>
          <a:p>
            <a:pPr lvl="1">
              <a:spcBef>
                <a:spcPts val="0"/>
              </a:spcBef>
              <a:spcAft>
                <a:spcPts val="450"/>
              </a:spcAft>
            </a:pPr>
            <a:r>
              <a:rPr lang="en-US" sz="1400" b="1" dirty="0">
                <a:solidFill>
                  <a:srgbClr val="0070C0"/>
                </a:solidFill>
              </a:rPr>
              <a:t>Agile Practice Guide, available separately or bundled with the </a:t>
            </a:r>
            <a:r>
              <a:rPr lang="en-US" sz="1400" b="1" i="1" dirty="0">
                <a:solidFill>
                  <a:srgbClr val="0070C0"/>
                </a:solidFill>
              </a:rPr>
              <a:t>PMBOK® Guide</a:t>
            </a:r>
            <a:endParaRPr lang="en-US" sz="1400" b="1" dirty="0">
              <a:solidFill>
                <a:srgbClr val="0070C0"/>
              </a:solidFill>
            </a:endParaRPr>
          </a:p>
          <a:p>
            <a:pPr lvl="1">
              <a:spcBef>
                <a:spcPts val="0"/>
              </a:spcBef>
              <a:spcAft>
                <a:spcPts val="450"/>
              </a:spcAft>
            </a:pPr>
            <a:r>
              <a:rPr lang="en-US" sz="1400" b="1" i="1" dirty="0">
                <a:solidFill>
                  <a:srgbClr val="0070C0"/>
                </a:solidFill>
              </a:rPr>
              <a:t>Leading Agile Teams </a:t>
            </a:r>
            <a:r>
              <a:rPr lang="en-US" sz="1400" b="1" dirty="0">
                <a:solidFill>
                  <a:srgbClr val="0070C0"/>
                </a:solidFill>
              </a:rPr>
              <a:t>by Doug Rose</a:t>
            </a:r>
          </a:p>
          <a:p>
            <a:pPr>
              <a:spcBef>
                <a:spcPts val="0"/>
              </a:spcBef>
              <a:spcAft>
                <a:spcPts val="450"/>
              </a:spcAft>
            </a:pPr>
            <a:r>
              <a:rPr lang="en-US" sz="1600" b="1" dirty="0">
                <a:solidFill>
                  <a:srgbClr val="0070C0"/>
                </a:solidFill>
              </a:rPr>
              <a:t>Thought leadership and content</a:t>
            </a:r>
          </a:p>
          <a:p>
            <a:pPr lvl="1">
              <a:spcBef>
                <a:spcPts val="0"/>
              </a:spcBef>
              <a:spcAft>
                <a:spcPts val="450"/>
              </a:spcAft>
            </a:pPr>
            <a:r>
              <a:rPr lang="en-US" sz="1400" b="1" dirty="0">
                <a:solidFill>
                  <a:srgbClr val="0070C0"/>
                </a:solidFill>
              </a:rPr>
              <a:t>PMI Pulse of the Profession</a:t>
            </a:r>
            <a:r>
              <a:rPr lang="en-US" sz="1400" b="1" baseline="30000" dirty="0">
                <a:solidFill>
                  <a:srgbClr val="0070C0"/>
                </a:solidFill>
              </a:rPr>
              <a:t>®</a:t>
            </a:r>
            <a:r>
              <a:rPr lang="en-US" sz="1400" b="1" dirty="0">
                <a:solidFill>
                  <a:srgbClr val="0070C0"/>
                </a:solidFill>
              </a:rPr>
              <a:t> reports</a:t>
            </a:r>
          </a:p>
          <a:p>
            <a:pPr lvl="1">
              <a:spcBef>
                <a:spcPts val="0"/>
              </a:spcBef>
              <a:spcAft>
                <a:spcPts val="450"/>
              </a:spcAft>
            </a:pPr>
            <a:r>
              <a:rPr lang="en-US" sz="1400" b="1" dirty="0">
                <a:solidFill>
                  <a:srgbClr val="0070C0"/>
                </a:solidFill>
              </a:rPr>
              <a:t>PMI Thought Leadership Series on organizational agility</a:t>
            </a:r>
          </a:p>
          <a:p>
            <a:pPr>
              <a:spcBef>
                <a:spcPts val="0"/>
              </a:spcBef>
              <a:spcAft>
                <a:spcPts val="450"/>
              </a:spcAft>
            </a:pPr>
            <a:r>
              <a:rPr lang="en-US" sz="1600" b="1" dirty="0">
                <a:solidFill>
                  <a:srgbClr val="0070C0"/>
                </a:solidFill>
              </a:rPr>
              <a:t>Learning, development and Networking</a:t>
            </a:r>
          </a:p>
          <a:p>
            <a:pPr lvl="1">
              <a:spcBef>
                <a:spcPts val="0"/>
              </a:spcBef>
              <a:spcAft>
                <a:spcPts val="450"/>
              </a:spcAft>
            </a:pPr>
            <a:r>
              <a:rPr lang="en-US" sz="1400" b="1" dirty="0">
                <a:solidFill>
                  <a:srgbClr val="0070C0"/>
                </a:solidFill>
              </a:rPr>
              <a:t>PMI Ottawa Valley Chapter:  </a:t>
            </a:r>
            <a:r>
              <a:rPr lang="en-US" sz="1400" b="1" dirty="0">
                <a:solidFill>
                  <a:srgbClr val="0070C0"/>
                </a:solidFill>
                <a:hlinkClick r:id="rId2"/>
              </a:rPr>
              <a:t>http://www.pmiovoc.org/</a:t>
            </a:r>
            <a:endParaRPr lang="en-US" sz="1400" b="1" dirty="0">
              <a:solidFill>
                <a:srgbClr val="0070C0"/>
              </a:solidFill>
            </a:endParaRPr>
          </a:p>
          <a:p>
            <a:pPr>
              <a:spcBef>
                <a:spcPts val="0"/>
              </a:spcBef>
              <a:spcAft>
                <a:spcPts val="450"/>
              </a:spcAft>
            </a:pPr>
            <a:r>
              <a:rPr lang="en-US" sz="1600" b="1" dirty="0">
                <a:solidFill>
                  <a:srgbClr val="0070C0"/>
                </a:solidFill>
              </a:rPr>
              <a:t>Credentials</a:t>
            </a:r>
          </a:p>
          <a:p>
            <a:pPr lvl="1">
              <a:spcBef>
                <a:spcPts val="0"/>
              </a:spcBef>
              <a:spcAft>
                <a:spcPts val="450"/>
              </a:spcAft>
            </a:pPr>
            <a:r>
              <a:rPr lang="en-US" sz="1400" b="1" dirty="0">
                <a:solidFill>
                  <a:srgbClr val="0070C0"/>
                </a:solidFill>
              </a:rPr>
              <a:t>PMI-ACP</a:t>
            </a:r>
            <a:r>
              <a:rPr lang="en-US" sz="1400" b="1" baseline="30000" dirty="0">
                <a:solidFill>
                  <a:srgbClr val="0070C0"/>
                </a:solidFill>
              </a:rPr>
              <a:t>®</a:t>
            </a:r>
            <a:r>
              <a:rPr lang="en-US" sz="1400" b="1" dirty="0">
                <a:solidFill>
                  <a:srgbClr val="0070C0"/>
                </a:solidFill>
              </a:rPr>
              <a:t> - Agile Certified Practitioner</a:t>
            </a:r>
          </a:p>
          <a:p>
            <a:pPr lvl="1">
              <a:spcBef>
                <a:spcPts val="0"/>
              </a:spcBef>
              <a:spcAft>
                <a:spcPts val="450"/>
              </a:spcAft>
            </a:pPr>
            <a:r>
              <a:rPr lang="en-US" sz="1400" b="1" dirty="0">
                <a:solidFill>
                  <a:srgbClr val="0070C0"/>
                </a:solidFill>
              </a:rPr>
              <a:t>PMI-PBA</a:t>
            </a:r>
            <a:r>
              <a:rPr lang="en-US" sz="1400" b="1" baseline="30000" dirty="0">
                <a:solidFill>
                  <a:srgbClr val="0070C0"/>
                </a:solidFill>
              </a:rPr>
              <a:t>®</a:t>
            </a:r>
            <a:r>
              <a:rPr lang="en-US" sz="1400" b="1" dirty="0">
                <a:solidFill>
                  <a:srgbClr val="0070C0"/>
                </a:solidFill>
              </a:rPr>
              <a:t> - Professional in Business Analysis</a:t>
            </a:r>
          </a:p>
          <a:p>
            <a:pPr lvl="1">
              <a:spcBef>
                <a:spcPts val="0"/>
              </a:spcBef>
              <a:spcAft>
                <a:spcPts val="450"/>
              </a:spcAft>
            </a:pPr>
            <a:r>
              <a:rPr lang="en-US" sz="1400" b="1" dirty="0">
                <a:solidFill>
                  <a:srgbClr val="0070C0"/>
                </a:solidFill>
              </a:rPr>
              <a:t>PMP</a:t>
            </a:r>
            <a:r>
              <a:rPr lang="en-US" sz="1400" b="1" baseline="30000" dirty="0">
                <a:solidFill>
                  <a:srgbClr val="0070C0"/>
                </a:solidFill>
              </a:rPr>
              <a:t>®</a:t>
            </a:r>
            <a:r>
              <a:rPr lang="en-US" sz="1400" b="1" dirty="0">
                <a:solidFill>
                  <a:srgbClr val="0070C0"/>
                </a:solidFill>
              </a:rPr>
              <a:t> - Project Management Professional</a:t>
            </a:r>
          </a:p>
        </p:txBody>
      </p:sp>
    </p:spTree>
    <p:extLst>
      <p:ext uri="{BB962C8B-B14F-4D97-AF65-F5344CB8AC3E}">
        <p14:creationId xmlns:p14="http://schemas.microsoft.com/office/powerpoint/2010/main" val="22395314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958013" cy="411956"/>
          </a:xfrm>
        </p:spPr>
        <p:txBody>
          <a:bodyPr>
            <a:noAutofit/>
          </a:bodyPr>
          <a:lstStyle/>
          <a:p>
            <a:r>
              <a:rPr lang="en-US" cap="small" dirty="0" smtClean="0">
                <a:solidFill>
                  <a:srgbClr val="0070C0"/>
                </a:solidFill>
              </a:rPr>
              <a:t>Resources from PMI</a:t>
            </a:r>
            <a:endParaRPr lang="en-US" cap="small" dirty="0">
              <a:solidFill>
                <a:srgbClr val="0070C0"/>
              </a:solidFill>
            </a:endParaRPr>
          </a:p>
        </p:txBody>
      </p:sp>
      <p:sp>
        <p:nvSpPr>
          <p:cNvPr id="3" name="Content Placeholder 2"/>
          <p:cNvSpPr>
            <a:spLocks noGrp="1"/>
          </p:cNvSpPr>
          <p:nvPr>
            <p:ph idx="1"/>
          </p:nvPr>
        </p:nvSpPr>
        <p:spPr>
          <a:xfrm>
            <a:off x="457200" y="1543050"/>
            <a:ext cx="8572500" cy="4552949"/>
          </a:xfrm>
        </p:spPr>
        <p:txBody>
          <a:bodyPr>
            <a:normAutofit fontScale="70000" lnSpcReduction="20000"/>
          </a:bodyPr>
          <a:lstStyle/>
          <a:p>
            <a:pPr>
              <a:lnSpc>
                <a:spcPct val="120000"/>
              </a:lnSpc>
              <a:spcBef>
                <a:spcPts val="450"/>
              </a:spcBef>
              <a:spcAft>
                <a:spcPts val="900"/>
              </a:spcAft>
            </a:pPr>
            <a:r>
              <a:rPr lang="en-US" sz="2100" b="1" dirty="0">
                <a:solidFill>
                  <a:srgbClr val="0070C0"/>
                </a:solidFill>
              </a:rPr>
              <a:t>PMI Thought Leadership Series:  </a:t>
            </a:r>
            <a:r>
              <a:rPr lang="en-US" sz="2100" b="1" i="1" dirty="0">
                <a:solidFill>
                  <a:srgbClr val="0070C0"/>
                </a:solidFill>
              </a:rPr>
              <a:t>Achieving Greater Agility</a:t>
            </a:r>
            <a:r>
              <a:rPr lang="en-US" sz="2100" b="1" dirty="0">
                <a:solidFill>
                  <a:srgbClr val="0070C0"/>
                </a:solidFill>
              </a:rPr>
              <a:t>:  </a:t>
            </a:r>
            <a:r>
              <a:rPr lang="en-US" sz="2100" b="1" dirty="0">
                <a:solidFill>
                  <a:srgbClr val="0070C0"/>
                </a:solidFill>
                <a:hlinkClick r:id="rId3"/>
              </a:rPr>
              <a:t>https://www.pmi.org/learning/thought-leadership/series/achieving-greater-agility</a:t>
            </a:r>
            <a:r>
              <a:rPr lang="en-US" sz="2100" b="1" dirty="0">
                <a:solidFill>
                  <a:srgbClr val="0070C0"/>
                </a:solidFill>
              </a:rPr>
              <a:t>.</a:t>
            </a:r>
          </a:p>
          <a:p>
            <a:pPr>
              <a:lnSpc>
                <a:spcPct val="120000"/>
              </a:lnSpc>
              <a:spcBef>
                <a:spcPts val="450"/>
              </a:spcBef>
              <a:spcAft>
                <a:spcPts val="900"/>
              </a:spcAft>
            </a:pPr>
            <a:r>
              <a:rPr lang="en-US" sz="2100" b="1" i="1" dirty="0">
                <a:solidFill>
                  <a:srgbClr val="0070C0"/>
                </a:solidFill>
              </a:rPr>
              <a:t>PMI Pulse of the Profession®:  The Project Manager of the Future: Developing Digital-Age Project Management Skills to Thrive In Disruptive Times</a:t>
            </a:r>
            <a:r>
              <a:rPr lang="en-US" sz="2100" b="1" dirty="0">
                <a:solidFill>
                  <a:srgbClr val="0070C0"/>
                </a:solidFill>
              </a:rPr>
              <a:t>:  https://www.pmi.org/learning/thought-leadership/pulse/the-project-manager-of-the-future.</a:t>
            </a:r>
          </a:p>
          <a:p>
            <a:pPr>
              <a:lnSpc>
                <a:spcPct val="120000"/>
              </a:lnSpc>
              <a:spcBef>
                <a:spcPts val="450"/>
              </a:spcBef>
              <a:spcAft>
                <a:spcPts val="900"/>
              </a:spcAft>
            </a:pPr>
            <a:r>
              <a:rPr lang="en-US" sz="2100" b="1" dirty="0" err="1">
                <a:solidFill>
                  <a:srgbClr val="0070C0"/>
                </a:solidFill>
              </a:rPr>
              <a:t>Projectified</a:t>
            </a:r>
            <a:r>
              <a:rPr lang="en-US" sz="2100" b="1" dirty="0">
                <a:solidFill>
                  <a:srgbClr val="0070C0"/>
                </a:solidFill>
              </a:rPr>
              <a:t> with PMI Podcast:  </a:t>
            </a:r>
            <a:r>
              <a:rPr lang="en-US" sz="2100" b="1" i="1" dirty="0">
                <a:solidFill>
                  <a:srgbClr val="0070C0"/>
                </a:solidFill>
              </a:rPr>
              <a:t>Transformation — Momentum and Mindset</a:t>
            </a:r>
            <a:r>
              <a:rPr lang="en-US" sz="2100" b="1" dirty="0">
                <a:solidFill>
                  <a:srgbClr val="0070C0"/>
                </a:solidFill>
              </a:rPr>
              <a:t>: </a:t>
            </a:r>
            <a:r>
              <a:rPr lang="en-US" sz="2100" b="1" dirty="0">
                <a:solidFill>
                  <a:srgbClr val="0070C0"/>
                </a:solidFill>
                <a:hlinkClick r:id="rId4"/>
              </a:rPr>
              <a:t>https://www.pmi.org/learning/training-development/projectified-podcast/podcasts/transformation-momentum-and-mindset</a:t>
            </a:r>
            <a:r>
              <a:rPr lang="en-US" sz="2100" b="1" dirty="0">
                <a:solidFill>
                  <a:srgbClr val="0070C0"/>
                </a:solidFill>
              </a:rPr>
              <a:t>.</a:t>
            </a:r>
          </a:p>
          <a:p>
            <a:pPr>
              <a:lnSpc>
                <a:spcPct val="120000"/>
              </a:lnSpc>
              <a:spcBef>
                <a:spcPts val="450"/>
              </a:spcBef>
              <a:spcAft>
                <a:spcPts val="900"/>
              </a:spcAft>
            </a:pPr>
            <a:r>
              <a:rPr lang="en-US" sz="2100" b="1" dirty="0" err="1">
                <a:solidFill>
                  <a:srgbClr val="0070C0"/>
                </a:solidFill>
              </a:rPr>
              <a:t>Projectified</a:t>
            </a:r>
            <a:r>
              <a:rPr lang="en-US" sz="2100" b="1" dirty="0">
                <a:solidFill>
                  <a:srgbClr val="0070C0"/>
                </a:solidFill>
              </a:rPr>
              <a:t> with PMI Podcast:  </a:t>
            </a:r>
            <a:r>
              <a:rPr lang="en-US" sz="2100" b="1" i="1" dirty="0">
                <a:solidFill>
                  <a:srgbClr val="0070C0"/>
                </a:solidFill>
              </a:rPr>
              <a:t>Digital Transformation — What It Takes</a:t>
            </a:r>
            <a:r>
              <a:rPr lang="en-US" sz="2100" b="1" dirty="0">
                <a:solidFill>
                  <a:srgbClr val="0070C0"/>
                </a:solidFill>
              </a:rPr>
              <a:t>: </a:t>
            </a:r>
            <a:r>
              <a:rPr lang="en-US" sz="2100" b="1" dirty="0">
                <a:solidFill>
                  <a:srgbClr val="0070C0"/>
                </a:solidFill>
                <a:hlinkClick r:id="rId5"/>
              </a:rPr>
              <a:t>https://www.pmi.org/learning/training-development/projectified-podcast/podcasts/digital-transformation-what-it-takes</a:t>
            </a:r>
            <a:r>
              <a:rPr lang="en-US" sz="2100" b="1" dirty="0">
                <a:solidFill>
                  <a:srgbClr val="0070C0"/>
                </a:solidFill>
              </a:rPr>
              <a:t>.</a:t>
            </a:r>
          </a:p>
          <a:p>
            <a:pPr>
              <a:lnSpc>
                <a:spcPct val="120000"/>
              </a:lnSpc>
              <a:spcBef>
                <a:spcPts val="450"/>
              </a:spcBef>
              <a:spcAft>
                <a:spcPts val="900"/>
              </a:spcAft>
            </a:pPr>
            <a:r>
              <a:rPr lang="en-US" sz="2100" b="1" dirty="0" err="1">
                <a:solidFill>
                  <a:srgbClr val="0070C0"/>
                </a:solidFill>
              </a:rPr>
              <a:t>Projectified</a:t>
            </a:r>
            <a:r>
              <a:rPr lang="en-US" sz="2100" b="1" dirty="0">
                <a:solidFill>
                  <a:srgbClr val="0070C0"/>
                </a:solidFill>
              </a:rPr>
              <a:t> with PMI Podcast:  </a:t>
            </a:r>
            <a:r>
              <a:rPr lang="en-US" sz="1800" b="1" dirty="0"/>
              <a:t>Agile Ways — An Ongoing Journey</a:t>
            </a:r>
            <a:r>
              <a:rPr lang="en-US" sz="2100" b="1" dirty="0">
                <a:solidFill>
                  <a:srgbClr val="0070C0"/>
                </a:solidFill>
              </a:rPr>
              <a:t>: https://www.pmi.org/learning/training-development/projectified-podcast/podcasts/agile-journey.</a:t>
            </a:r>
          </a:p>
          <a:p>
            <a:pPr>
              <a:spcBef>
                <a:spcPts val="0"/>
              </a:spcBef>
              <a:spcAft>
                <a:spcPts val="450"/>
              </a:spcAft>
            </a:pPr>
            <a:endParaRPr lang="en-US" sz="1800" dirty="0">
              <a:solidFill>
                <a:srgbClr val="0070C0"/>
              </a:solidFill>
            </a:endParaRPr>
          </a:p>
        </p:txBody>
      </p:sp>
    </p:spTree>
    <p:extLst>
      <p:ext uri="{BB962C8B-B14F-4D97-AF65-F5344CB8AC3E}">
        <p14:creationId xmlns:p14="http://schemas.microsoft.com/office/powerpoint/2010/main" val="18612656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57250" y="428693"/>
            <a:ext cx="7151080" cy="457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cap="small" dirty="0">
                <a:solidFill>
                  <a:srgbClr val="0070C0"/>
                </a:solidFill>
              </a:rPr>
              <a:t>“Agile” Is Not New and Is Still Evolving!</a:t>
            </a:r>
          </a:p>
        </p:txBody>
      </p:sp>
      <p:graphicFrame>
        <p:nvGraphicFramePr>
          <p:cNvPr id="3" name="Object 2"/>
          <p:cNvGraphicFramePr>
            <a:graphicFrameLocks noChangeAspect="1"/>
          </p:cNvGraphicFramePr>
          <p:nvPr>
            <p:extLst/>
          </p:nvPr>
        </p:nvGraphicFramePr>
        <p:xfrm>
          <a:off x="4529138" y="3367088"/>
          <a:ext cx="85725" cy="123825"/>
        </p:xfrm>
        <a:graphic>
          <a:graphicData uri="http://schemas.openxmlformats.org/presentationml/2006/ole">
            <mc:AlternateContent xmlns:mc="http://schemas.openxmlformats.org/markup-compatibility/2006">
              <mc:Choice xmlns:v="urn:schemas-microsoft-com:vml" Requires="v">
                <p:oleObj spid="_x0000_s3084" name="Equation" r:id="rId4" imgW="100440" imgH="155160" progId="Equation.3">
                  <p:embed/>
                </p:oleObj>
              </mc:Choice>
              <mc:Fallback>
                <p:oleObj name="Equation" r:id="rId4" imgW="100440" imgH="1551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138" y="3367088"/>
                        <a:ext cx="85725" cy="12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0" y="1595437"/>
            <a:ext cx="2800350"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434966" y="1371600"/>
            <a:ext cx="4480433" cy="4968027"/>
          </a:xfrm>
          <a:prstGeom prst="rect">
            <a:avLst/>
          </a:prstGeom>
          <a:noFill/>
        </p:spPr>
        <p:txBody>
          <a:bodyPr wrap="square" rtlCol="0">
            <a:spAutoFit/>
          </a:bodyPr>
          <a:lstStyle/>
          <a:p>
            <a:r>
              <a:rPr lang="en-US" sz="2400" b="1" dirty="0"/>
              <a:t>Major Evolutionary Waves</a:t>
            </a:r>
          </a:p>
          <a:p>
            <a:endParaRPr lang="en-US" sz="2400" b="1" dirty="0"/>
          </a:p>
          <a:p>
            <a:pPr marL="600075" lvl="1" indent="-257175">
              <a:spcAft>
                <a:spcPts val="450"/>
              </a:spcAft>
              <a:buFont typeface="Arial" pitchFamily="34" charset="0"/>
              <a:buChar char="•"/>
            </a:pPr>
            <a:r>
              <a:rPr lang="en-US" sz="2400" dirty="0"/>
              <a:t>World War II/Cold War</a:t>
            </a:r>
          </a:p>
          <a:p>
            <a:pPr marL="600075" lvl="1" indent="-257175">
              <a:spcAft>
                <a:spcPts val="450"/>
              </a:spcAft>
              <a:buFont typeface="Arial" pitchFamily="34" charset="0"/>
              <a:buChar char="•"/>
            </a:pPr>
            <a:r>
              <a:rPr lang="en-US" sz="2400" dirty="0"/>
              <a:t>Space Race</a:t>
            </a:r>
          </a:p>
          <a:p>
            <a:pPr marL="600075" lvl="1" indent="-257175">
              <a:spcAft>
                <a:spcPts val="450"/>
              </a:spcAft>
              <a:buFont typeface="Arial" pitchFamily="34" charset="0"/>
              <a:buChar char="•"/>
            </a:pPr>
            <a:r>
              <a:rPr lang="en-US" sz="2400" dirty="0"/>
              <a:t>Product development and manufacturing</a:t>
            </a:r>
          </a:p>
          <a:p>
            <a:pPr marL="942975" lvl="2" indent="-257175">
              <a:spcAft>
                <a:spcPts val="450"/>
              </a:spcAft>
              <a:buFont typeface="Arial" pitchFamily="34" charset="0"/>
              <a:buChar char="•"/>
            </a:pPr>
            <a:r>
              <a:rPr lang="en-US" dirty="0"/>
              <a:t>Lean</a:t>
            </a:r>
          </a:p>
          <a:p>
            <a:pPr marL="942975" lvl="2" indent="-257175">
              <a:spcAft>
                <a:spcPts val="450"/>
              </a:spcAft>
              <a:buFont typeface="Arial" pitchFamily="34" charset="0"/>
              <a:buChar char="•"/>
            </a:pPr>
            <a:r>
              <a:rPr lang="en-US" dirty="0"/>
              <a:t>Kanban</a:t>
            </a:r>
          </a:p>
          <a:p>
            <a:pPr marL="600075" lvl="1" indent="-257175">
              <a:spcAft>
                <a:spcPts val="450"/>
              </a:spcAft>
              <a:buFont typeface="Arial" pitchFamily="34" charset="0"/>
              <a:buChar char="•"/>
            </a:pPr>
            <a:r>
              <a:rPr lang="en-US" sz="2400" dirty="0"/>
              <a:t>Software development</a:t>
            </a:r>
          </a:p>
          <a:p>
            <a:pPr marL="942975" lvl="2" indent="-257175">
              <a:spcAft>
                <a:spcPts val="450"/>
              </a:spcAft>
              <a:buFont typeface="Arial" pitchFamily="34" charset="0"/>
              <a:buChar char="•"/>
            </a:pPr>
            <a:r>
              <a:rPr lang="en-US" dirty="0"/>
              <a:t>Agile Manifesto &amp; 12 Principles</a:t>
            </a:r>
          </a:p>
          <a:p>
            <a:pPr marL="600075" lvl="1" indent="-257175">
              <a:spcAft>
                <a:spcPts val="450"/>
              </a:spcAft>
              <a:buFont typeface="Arial" pitchFamily="34" charset="0"/>
              <a:buChar char="•"/>
            </a:pPr>
            <a:r>
              <a:rPr lang="en-US" sz="2400" dirty="0"/>
              <a:t>Scaling </a:t>
            </a:r>
            <a:r>
              <a:rPr lang="en-US" sz="2400" dirty="0" smtClean="0"/>
              <a:t>frameworks and DevOps</a:t>
            </a:r>
            <a:endParaRPr lang="en-US" dirty="0"/>
          </a:p>
          <a:p>
            <a:endParaRPr lang="en-US" sz="1350" dirty="0"/>
          </a:p>
        </p:txBody>
      </p:sp>
    </p:spTree>
    <p:extLst>
      <p:ext uri="{BB962C8B-B14F-4D97-AF65-F5344CB8AC3E}">
        <p14:creationId xmlns:p14="http://schemas.microsoft.com/office/powerpoint/2010/main" val="3707645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a:bodyPr>
          <a:lstStyle/>
          <a:p>
            <a:r>
              <a:rPr lang="en-US" cap="small" dirty="0">
                <a:solidFill>
                  <a:srgbClr val="0070C0"/>
                </a:solidFill>
              </a:rPr>
              <a:t>Sign-Posts</a:t>
            </a:r>
          </a:p>
        </p:txBody>
      </p:sp>
      <p:pic>
        <p:nvPicPr>
          <p:cNvPr id="3" name="Picture 2"/>
          <p:cNvPicPr>
            <a:picLocks noChangeAspect="1"/>
          </p:cNvPicPr>
          <p:nvPr/>
        </p:nvPicPr>
        <p:blipFill>
          <a:blip r:embed="rId3"/>
          <a:stretch>
            <a:fillRect/>
          </a:stretch>
        </p:blipFill>
        <p:spPr>
          <a:xfrm>
            <a:off x="1066800" y="1143000"/>
            <a:ext cx="7208277" cy="4800439"/>
          </a:xfrm>
          <a:prstGeom prst="rect">
            <a:avLst/>
          </a:prstGeom>
        </p:spPr>
      </p:pic>
    </p:spTree>
    <p:extLst>
      <p:ext uri="{BB962C8B-B14F-4D97-AF65-F5344CB8AC3E}">
        <p14:creationId xmlns:p14="http://schemas.microsoft.com/office/powerpoint/2010/main" val="3359736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457200"/>
            <a:ext cx="8115300" cy="514350"/>
          </a:xfrm>
        </p:spPr>
        <p:txBody>
          <a:bodyPr anchor="t" anchorCtr="0">
            <a:noAutofit/>
          </a:bodyPr>
          <a:lstStyle/>
          <a:p>
            <a:r>
              <a:rPr lang="en-US" cap="small" dirty="0" smtClean="0">
                <a:solidFill>
                  <a:srgbClr val="0070C0"/>
                </a:solidFill>
              </a:rPr>
              <a:t>Sign-Post:  </a:t>
            </a:r>
            <a:r>
              <a:rPr lang="en-US" cap="small" dirty="0">
                <a:solidFill>
                  <a:srgbClr val="0070C0"/>
                </a:solidFill>
              </a:rPr>
              <a:t>Embrace Ambiguity &amp; Change</a:t>
            </a:r>
          </a:p>
        </p:txBody>
      </p:sp>
      <p:pic>
        <p:nvPicPr>
          <p:cNvPr id="4" name="Picture 3"/>
          <p:cNvPicPr>
            <a:picLocks noChangeAspect="1"/>
          </p:cNvPicPr>
          <p:nvPr/>
        </p:nvPicPr>
        <p:blipFill>
          <a:blip r:embed="rId3"/>
          <a:stretch>
            <a:fillRect/>
          </a:stretch>
        </p:blipFill>
        <p:spPr>
          <a:xfrm>
            <a:off x="5200650" y="1878496"/>
            <a:ext cx="3506548" cy="3314700"/>
          </a:xfrm>
          <a:prstGeom prst="rect">
            <a:avLst/>
          </a:prstGeom>
        </p:spPr>
      </p:pic>
      <p:pic>
        <p:nvPicPr>
          <p:cNvPr id="5" name="Picture 4"/>
          <p:cNvPicPr>
            <a:picLocks noChangeAspect="1"/>
          </p:cNvPicPr>
          <p:nvPr/>
        </p:nvPicPr>
        <p:blipFill>
          <a:blip r:embed="rId4"/>
          <a:stretch>
            <a:fillRect/>
          </a:stretch>
        </p:blipFill>
        <p:spPr>
          <a:xfrm>
            <a:off x="342901" y="1868557"/>
            <a:ext cx="4419599" cy="3314700"/>
          </a:xfrm>
          <a:prstGeom prst="rect">
            <a:avLst/>
          </a:prstGeom>
        </p:spPr>
      </p:pic>
    </p:spTree>
    <p:extLst>
      <p:ext uri="{BB962C8B-B14F-4D97-AF65-F5344CB8AC3E}">
        <p14:creationId xmlns:p14="http://schemas.microsoft.com/office/powerpoint/2010/main" val="44911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730" y="228600"/>
            <a:ext cx="8426669" cy="609600"/>
          </a:xfrm>
        </p:spPr>
        <p:txBody>
          <a:bodyPr/>
          <a:lstStyle/>
          <a:p>
            <a:r>
              <a:rPr lang="en-US" cap="small" dirty="0" smtClean="0"/>
              <a:t>Some Agile Team Methods Exclude Sponsors</a:t>
            </a:r>
            <a:endParaRPr lang="en-US" cap="small"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4458"/>
          <a:stretch/>
        </p:blipFill>
        <p:spPr bwMode="auto">
          <a:xfrm>
            <a:off x="457200" y="1219201"/>
            <a:ext cx="829164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3399" y="2352764"/>
            <a:ext cx="8139245" cy="1323439"/>
          </a:xfrm>
          <a:prstGeom prst="rect">
            <a:avLst/>
          </a:prstGeom>
          <a:noFill/>
        </p:spPr>
        <p:txBody>
          <a:bodyPr wrap="square" rtlCol="0">
            <a:spAutoFit/>
          </a:bodyPr>
          <a:lstStyle/>
          <a:p>
            <a:pPr algn="ctr"/>
            <a:r>
              <a:rPr lang="en-US" sz="4000" b="1" dirty="0" smtClean="0">
                <a:solidFill>
                  <a:srgbClr val="FF0000"/>
                </a:solidFill>
              </a:rPr>
              <a:t>Improvise solutions that work for you and the team!</a:t>
            </a:r>
            <a:endParaRPr lang="en-US" sz="4000" b="1" dirty="0">
              <a:solidFill>
                <a:srgbClr val="FF0000"/>
              </a:solidFill>
            </a:endParaRPr>
          </a:p>
        </p:txBody>
      </p:sp>
    </p:spTree>
    <p:extLst>
      <p:ext uri="{BB962C8B-B14F-4D97-AF65-F5344CB8AC3E}">
        <p14:creationId xmlns:p14="http://schemas.microsoft.com/office/powerpoint/2010/main" val="235481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304800" y="228600"/>
            <a:ext cx="8738014" cy="609600"/>
          </a:xfrm>
        </p:spPr>
        <p:txBody>
          <a:bodyPr>
            <a:noAutofit/>
          </a:bodyPr>
          <a:lstStyle/>
          <a:p>
            <a:r>
              <a:rPr lang="en-US" cap="small" dirty="0" smtClean="0">
                <a:latin typeface="+mn-lt"/>
              </a:rPr>
              <a:t>Most </a:t>
            </a:r>
            <a:r>
              <a:rPr lang="en-US" cap="small" dirty="0">
                <a:latin typeface="+mn-lt"/>
              </a:rPr>
              <a:t>Important Executive </a:t>
            </a:r>
            <a:r>
              <a:rPr lang="en-US" cap="small" dirty="0" smtClean="0">
                <a:latin typeface="+mn-lt"/>
              </a:rPr>
              <a:t>Sponsor Actions</a:t>
            </a:r>
          </a:p>
        </p:txBody>
      </p:sp>
      <p:sp>
        <p:nvSpPr>
          <p:cNvPr id="12" name="Rectangle 3"/>
          <p:cNvSpPr txBox="1">
            <a:spLocks noChangeArrowheads="1"/>
          </p:cNvSpPr>
          <p:nvPr/>
        </p:nvSpPr>
        <p:spPr bwMode="auto">
          <a:xfrm>
            <a:off x="457200" y="1295400"/>
            <a:ext cx="82296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lnSpc>
                <a:spcPct val="130000"/>
              </a:lnSpc>
              <a:spcBef>
                <a:spcPct val="20000"/>
              </a:spcBef>
              <a:spcAft>
                <a:spcPct val="0"/>
              </a:spcAft>
              <a:buClr>
                <a:srgbClr val="EEBA1E"/>
              </a:buClr>
              <a:buChar char="•"/>
              <a:defRPr sz="2000">
                <a:solidFill>
                  <a:srgbClr val="455560"/>
                </a:solidFill>
                <a:latin typeface="+mn-lt"/>
                <a:ea typeface="+mn-ea"/>
                <a:cs typeface="+mn-cs"/>
              </a:defRPr>
            </a:lvl1pPr>
            <a:lvl2pPr marL="742950" indent="-285750" algn="l" rtl="0" eaLnBrk="1" fontAlgn="base" hangingPunct="1">
              <a:lnSpc>
                <a:spcPct val="110000"/>
              </a:lnSpc>
              <a:spcBef>
                <a:spcPct val="20000"/>
              </a:spcBef>
              <a:spcAft>
                <a:spcPct val="0"/>
              </a:spcAft>
              <a:buChar char="–"/>
              <a:defRPr sz="2000">
                <a:solidFill>
                  <a:srgbClr val="455560"/>
                </a:solidFill>
                <a:latin typeface="+mn-lt"/>
              </a:defRPr>
            </a:lvl2pPr>
            <a:lvl3pPr marL="1085850" indent="-228600" algn="l" rtl="0" eaLnBrk="1" fontAlgn="base" hangingPunct="1">
              <a:spcBef>
                <a:spcPct val="20000"/>
              </a:spcBef>
              <a:spcAft>
                <a:spcPct val="0"/>
              </a:spcAft>
              <a:buChar char="•"/>
              <a:defRPr sz="2000">
                <a:solidFill>
                  <a:srgbClr val="455560"/>
                </a:solidFill>
                <a:latin typeface="+mn-lt"/>
              </a:defRPr>
            </a:lvl3pPr>
            <a:lvl4pPr marL="1428750" indent="-228600" algn="l" rtl="0" eaLnBrk="1" fontAlgn="base" hangingPunct="1">
              <a:spcBef>
                <a:spcPct val="20000"/>
              </a:spcBef>
              <a:spcAft>
                <a:spcPct val="0"/>
              </a:spcAft>
              <a:buChar char="–"/>
              <a:defRPr sz="2000">
                <a:solidFill>
                  <a:srgbClr val="455560"/>
                </a:solidFill>
                <a:latin typeface="+mn-lt"/>
              </a:defRPr>
            </a:lvl4pPr>
            <a:lvl5pPr marL="1771650" indent="-228600" algn="l" rtl="0" eaLnBrk="1" fontAlgn="base" hangingPunct="1">
              <a:spcBef>
                <a:spcPct val="20000"/>
              </a:spcBef>
              <a:spcAft>
                <a:spcPct val="0"/>
              </a:spcAft>
              <a:buChar char="»"/>
              <a:defRPr sz="2000">
                <a:solidFill>
                  <a:srgbClr val="455560"/>
                </a:solidFill>
                <a:latin typeface="+mn-lt"/>
              </a:defRPr>
            </a:lvl5pPr>
            <a:lvl6pPr marL="2228850" indent="-228600" algn="l" rtl="0" eaLnBrk="1" fontAlgn="base" hangingPunct="1">
              <a:spcBef>
                <a:spcPct val="20000"/>
              </a:spcBef>
              <a:spcAft>
                <a:spcPct val="0"/>
              </a:spcAft>
              <a:buChar char="»"/>
              <a:defRPr sz="2000">
                <a:solidFill>
                  <a:srgbClr val="455560"/>
                </a:solidFill>
                <a:latin typeface="+mn-lt"/>
              </a:defRPr>
            </a:lvl6pPr>
            <a:lvl7pPr marL="2686050" indent="-228600" algn="l" rtl="0" eaLnBrk="1" fontAlgn="base" hangingPunct="1">
              <a:spcBef>
                <a:spcPct val="20000"/>
              </a:spcBef>
              <a:spcAft>
                <a:spcPct val="0"/>
              </a:spcAft>
              <a:buChar char="»"/>
              <a:defRPr sz="2000">
                <a:solidFill>
                  <a:srgbClr val="455560"/>
                </a:solidFill>
                <a:latin typeface="+mn-lt"/>
              </a:defRPr>
            </a:lvl7pPr>
            <a:lvl8pPr marL="3143250" indent="-228600" algn="l" rtl="0" eaLnBrk="1" fontAlgn="base" hangingPunct="1">
              <a:spcBef>
                <a:spcPct val="20000"/>
              </a:spcBef>
              <a:spcAft>
                <a:spcPct val="0"/>
              </a:spcAft>
              <a:buChar char="»"/>
              <a:defRPr sz="2000">
                <a:solidFill>
                  <a:srgbClr val="455560"/>
                </a:solidFill>
                <a:latin typeface="+mn-lt"/>
              </a:defRPr>
            </a:lvl8pPr>
            <a:lvl9pPr marL="3600450" indent="-228600" algn="l" rtl="0" eaLnBrk="1" fontAlgn="base" hangingPunct="1">
              <a:spcBef>
                <a:spcPct val="20000"/>
              </a:spcBef>
              <a:spcAft>
                <a:spcPct val="0"/>
              </a:spcAft>
              <a:buChar char="»"/>
              <a:defRPr sz="2000">
                <a:solidFill>
                  <a:srgbClr val="455560"/>
                </a:solidFill>
                <a:latin typeface="+mn-lt"/>
              </a:defRPr>
            </a:lvl9pPr>
          </a:lstStyle>
          <a:p>
            <a:pPr>
              <a:lnSpc>
                <a:spcPct val="100000"/>
              </a:lnSpc>
              <a:spcBef>
                <a:spcPts val="0"/>
              </a:spcBef>
              <a:spcAft>
                <a:spcPts val="1200"/>
              </a:spcAft>
              <a:buClr>
                <a:srgbClr val="0070C0"/>
              </a:buClr>
            </a:pPr>
            <a:r>
              <a:rPr lang="en-US" sz="2400" b="1" kern="0" dirty="0" smtClean="0">
                <a:solidFill>
                  <a:srgbClr val="0070C0"/>
                </a:solidFill>
              </a:rPr>
              <a:t>Removing roadblocks</a:t>
            </a:r>
          </a:p>
          <a:p>
            <a:pPr>
              <a:lnSpc>
                <a:spcPct val="100000"/>
              </a:lnSpc>
              <a:spcBef>
                <a:spcPts val="0"/>
              </a:spcBef>
              <a:spcAft>
                <a:spcPts val="1200"/>
              </a:spcAft>
              <a:buClr>
                <a:srgbClr val="0070C0"/>
              </a:buClr>
            </a:pPr>
            <a:r>
              <a:rPr lang="en-US" sz="2400" b="1" kern="0" dirty="0" smtClean="0">
                <a:solidFill>
                  <a:srgbClr val="0070C0"/>
                </a:solidFill>
              </a:rPr>
              <a:t>Helping the project team understand the alignment of the project or program to the organization’s strategy</a:t>
            </a:r>
          </a:p>
          <a:p>
            <a:pPr>
              <a:lnSpc>
                <a:spcPct val="100000"/>
              </a:lnSpc>
              <a:spcBef>
                <a:spcPts val="0"/>
              </a:spcBef>
              <a:spcAft>
                <a:spcPts val="1200"/>
              </a:spcAft>
              <a:buClr>
                <a:srgbClr val="0070C0"/>
              </a:buClr>
            </a:pPr>
            <a:r>
              <a:rPr lang="en-US" sz="2400" b="1" kern="0" dirty="0" smtClean="0">
                <a:solidFill>
                  <a:srgbClr val="0070C0"/>
                </a:solidFill>
              </a:rPr>
              <a:t>Championing the project or program</a:t>
            </a:r>
          </a:p>
          <a:p>
            <a:pPr>
              <a:lnSpc>
                <a:spcPct val="100000"/>
              </a:lnSpc>
              <a:spcBef>
                <a:spcPts val="0"/>
              </a:spcBef>
              <a:spcAft>
                <a:spcPts val="1200"/>
              </a:spcAft>
              <a:buClr>
                <a:srgbClr val="0070C0"/>
              </a:buClr>
            </a:pPr>
            <a:r>
              <a:rPr lang="en-US" sz="2400" b="1" kern="0" dirty="0" smtClean="0">
                <a:solidFill>
                  <a:srgbClr val="0070C0"/>
                </a:solidFill>
              </a:rPr>
              <a:t>Adding resources when appropriate</a:t>
            </a:r>
          </a:p>
          <a:p>
            <a:pPr>
              <a:lnSpc>
                <a:spcPct val="100000"/>
              </a:lnSpc>
              <a:spcBef>
                <a:spcPts val="0"/>
              </a:spcBef>
              <a:spcAft>
                <a:spcPts val="1200"/>
              </a:spcAft>
              <a:buClr>
                <a:srgbClr val="0070C0"/>
              </a:buClr>
            </a:pPr>
            <a:r>
              <a:rPr lang="en-US" sz="2400" b="1" kern="0" dirty="0" smtClean="0">
                <a:solidFill>
                  <a:srgbClr val="0070C0"/>
                </a:solidFill>
              </a:rPr>
              <a:t>Acting quickly to resolve issues</a:t>
            </a:r>
          </a:p>
        </p:txBody>
      </p:sp>
      <p:sp>
        <p:nvSpPr>
          <p:cNvPr id="2" name="TextBox 1"/>
          <p:cNvSpPr txBox="1"/>
          <p:nvPr/>
        </p:nvSpPr>
        <p:spPr>
          <a:xfrm>
            <a:off x="4038600" y="5943600"/>
            <a:ext cx="4876800" cy="461665"/>
          </a:xfrm>
          <a:prstGeom prst="rect">
            <a:avLst/>
          </a:prstGeom>
          <a:noFill/>
        </p:spPr>
        <p:txBody>
          <a:bodyPr wrap="square" rtlCol="0">
            <a:spAutoFit/>
          </a:bodyPr>
          <a:lstStyle/>
          <a:p>
            <a:r>
              <a:rPr lang="en-US" sz="1200" b="1" dirty="0">
                <a:solidFill>
                  <a:srgbClr val="0065BD"/>
                </a:solidFill>
                <a:latin typeface="Calibri" pitchFamily="34" charset="0"/>
              </a:rPr>
              <a:t>Pulse of the Profession</a:t>
            </a:r>
            <a:r>
              <a:rPr lang="en-US" sz="1200" b="1" baseline="30000" dirty="0">
                <a:solidFill>
                  <a:srgbClr val="0065BD"/>
                </a:solidFill>
                <a:latin typeface="Calibri" pitchFamily="34" charset="0"/>
              </a:rPr>
              <a:t>®</a:t>
            </a:r>
            <a:r>
              <a:rPr lang="en-US" sz="1200" b="1" dirty="0">
                <a:solidFill>
                  <a:srgbClr val="0065BD"/>
                </a:solidFill>
                <a:latin typeface="Calibri" pitchFamily="34" charset="0"/>
              </a:rPr>
              <a:t> In-Depth: Executive Sponsor Engagement </a:t>
            </a:r>
            <a:r>
              <a:rPr lang="en-US" sz="1200" b="1" i="1" dirty="0">
                <a:solidFill>
                  <a:srgbClr val="0065BD"/>
                </a:solidFill>
                <a:latin typeface="Calibri" pitchFamily="34" charset="0"/>
              </a:rPr>
              <a:t>— </a:t>
            </a:r>
            <a:r>
              <a:rPr lang="en-US" sz="1200" b="1" dirty="0">
                <a:solidFill>
                  <a:srgbClr val="0065BD"/>
                </a:solidFill>
                <a:latin typeface="Calibri" pitchFamily="34" charset="0"/>
              </a:rPr>
              <a:t>Top Driver of Project and Program </a:t>
            </a:r>
            <a:r>
              <a:rPr lang="en-US" sz="1200" b="1" dirty="0" smtClean="0">
                <a:solidFill>
                  <a:srgbClr val="0065BD"/>
                </a:solidFill>
                <a:latin typeface="Calibri" pitchFamily="34" charset="0"/>
              </a:rPr>
              <a:t>Success</a:t>
            </a:r>
            <a:endParaRPr lang="en-US" dirty="0"/>
          </a:p>
        </p:txBody>
      </p:sp>
    </p:spTree>
    <p:extLst>
      <p:ext uri="{BB962C8B-B14F-4D97-AF65-F5344CB8AC3E}">
        <p14:creationId xmlns:p14="http://schemas.microsoft.com/office/powerpoint/2010/main" val="196257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14718</TotalTime>
  <Words>1585</Words>
  <Application>Microsoft Office PowerPoint</Application>
  <PresentationFormat>On-screen Show (4:3)</PresentationFormat>
  <Paragraphs>231</Paragraphs>
  <Slides>42</Slides>
  <Notes>38</Notes>
  <HiddenSlides>0</HiddenSlides>
  <MMClips>1</MMClips>
  <ScaleCrop>false</ScaleCrop>
  <HeadingPairs>
    <vt:vector size="8" baseType="variant">
      <vt:variant>
        <vt:lpstr>Fonts Used</vt:lpstr>
      </vt:variant>
      <vt:variant>
        <vt:i4>6</vt:i4>
      </vt:variant>
      <vt:variant>
        <vt:lpstr>Theme</vt:lpstr>
      </vt:variant>
      <vt:variant>
        <vt:i4>6</vt:i4>
      </vt:variant>
      <vt:variant>
        <vt:lpstr>Embedded OLE Servers</vt:lpstr>
      </vt:variant>
      <vt:variant>
        <vt:i4>1</vt:i4>
      </vt:variant>
      <vt:variant>
        <vt:lpstr>Slide Titles</vt:lpstr>
      </vt:variant>
      <vt:variant>
        <vt:i4>42</vt:i4>
      </vt:variant>
    </vt:vector>
  </HeadingPairs>
  <TitlesOfParts>
    <vt:vector size="55" baseType="lpstr">
      <vt:lpstr>Arial</vt:lpstr>
      <vt:lpstr>Broadway</vt:lpstr>
      <vt:lpstr>Calibri</vt:lpstr>
      <vt:lpstr>Garamond</vt:lpstr>
      <vt:lpstr>Times</vt:lpstr>
      <vt:lpstr>Wingdings</vt:lpstr>
      <vt:lpstr>1_Office Theme</vt:lpstr>
      <vt:lpstr>2_Office Theme</vt:lpstr>
      <vt:lpstr>Custom Design</vt:lpstr>
      <vt:lpstr>3_Office Theme</vt:lpstr>
      <vt:lpstr>Blank Presentation</vt:lpstr>
      <vt:lpstr>4_Office Theme</vt:lpstr>
      <vt:lpstr>Equation</vt:lpstr>
      <vt:lpstr>The Roadmap for Becoming More Agile </vt:lpstr>
      <vt:lpstr>Learning Objectives</vt:lpstr>
      <vt:lpstr>Exercise</vt:lpstr>
      <vt:lpstr>PowerPoint Presentation</vt:lpstr>
      <vt:lpstr>PowerPoint Presentation</vt:lpstr>
      <vt:lpstr>Sign-Posts</vt:lpstr>
      <vt:lpstr>Sign-Post:  Embrace Ambiguity &amp; Change</vt:lpstr>
      <vt:lpstr>Some Agile Team Methods Exclude Sponsors</vt:lpstr>
      <vt:lpstr>Most Important Executive Sponsor Actions</vt:lpstr>
      <vt:lpstr>Sponsors Enable Benefits of Agile Development</vt:lpstr>
      <vt:lpstr>PowerPoint Presentation</vt:lpstr>
      <vt:lpstr>Discussion</vt:lpstr>
      <vt:lpstr>Sign-Post:  Marry Principles &amp; Practice</vt:lpstr>
      <vt:lpstr>Sign-Post:  Marry Principles &amp; Practice</vt:lpstr>
      <vt:lpstr>Sign-Post:  Marry Principles &amp; Practice</vt:lpstr>
      <vt:lpstr>Agile-aligned Practices - Backlog</vt:lpstr>
      <vt:lpstr>Agile-aligned Practices - Roles</vt:lpstr>
      <vt:lpstr>Agile-aligned Practices – Daily Standup</vt:lpstr>
      <vt:lpstr>Agile-aligned Practices - Demos</vt:lpstr>
      <vt:lpstr>Agile-aligned Practices – Sprint/Iteration</vt:lpstr>
      <vt:lpstr>Agile-aligned Practices - Retrospectives</vt:lpstr>
      <vt:lpstr>Agile-aligned Practices:  Other Tools/Practices</vt:lpstr>
      <vt:lpstr>Sign-Post:  Check Your Mental Models</vt:lpstr>
      <vt:lpstr>Sign-Post:  Check Your Mental Models</vt:lpstr>
      <vt:lpstr>PowerPoint Presentation</vt:lpstr>
      <vt:lpstr>Exercise:  See-Own-Do</vt:lpstr>
      <vt:lpstr>Exercise:  Engagement over the Break</vt:lpstr>
      <vt:lpstr>Reflections &amp; Break</vt:lpstr>
      <vt:lpstr>Quick Recap of Part I</vt:lpstr>
      <vt:lpstr>Sign-Post:  Communication &amp; Knowledge Transfer</vt:lpstr>
      <vt:lpstr>Sign-Post:  Apply Agility When You Cannot Be Agile</vt:lpstr>
      <vt:lpstr>PowerPoint Presentation</vt:lpstr>
      <vt:lpstr>PowerPoint Presentation</vt:lpstr>
      <vt:lpstr>Sign-Post:  Integration</vt:lpstr>
      <vt:lpstr>PowerPoint Presentation</vt:lpstr>
      <vt:lpstr>Discussion</vt:lpstr>
      <vt:lpstr>PowerPoint Presentation</vt:lpstr>
      <vt:lpstr>Exercise:  See-Own-Do</vt:lpstr>
      <vt:lpstr>PowerPoint Presentation</vt:lpstr>
      <vt:lpstr>Final Reflections</vt:lpstr>
      <vt:lpstr>Resources from PMI</vt:lpstr>
      <vt:lpstr>Resources from PMI</vt:lpstr>
    </vt:vector>
  </TitlesOfParts>
  <Company>The Gate Worldwide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freelance01</dc:creator>
  <cp:lastModifiedBy>Richard Landry</cp:lastModifiedBy>
  <cp:revision>650</cp:revision>
  <cp:lastPrinted>2017-10-04T13:17:26Z</cp:lastPrinted>
  <dcterms:created xsi:type="dcterms:W3CDTF">2010-05-25T16:15:10Z</dcterms:created>
  <dcterms:modified xsi:type="dcterms:W3CDTF">2019-02-07T07:35:30Z</dcterms:modified>
</cp:coreProperties>
</file>